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61" r:id="rId3"/>
  </p:sldMasterIdLst>
  <p:notesMasterIdLst>
    <p:notesMasterId r:id="rId40"/>
  </p:notesMasterIdLst>
  <p:handoutMasterIdLst>
    <p:handoutMasterId r:id="rId41"/>
  </p:handoutMasterIdLst>
  <p:sldIdLst>
    <p:sldId id="308" r:id="rId4"/>
    <p:sldId id="302" r:id="rId5"/>
    <p:sldId id="303" r:id="rId6"/>
    <p:sldId id="304" r:id="rId7"/>
    <p:sldId id="305" r:id="rId8"/>
    <p:sldId id="277" r:id="rId9"/>
    <p:sldId id="278" r:id="rId10"/>
    <p:sldId id="263" r:id="rId11"/>
    <p:sldId id="285" r:id="rId12"/>
    <p:sldId id="282" r:id="rId13"/>
    <p:sldId id="279" r:id="rId14"/>
    <p:sldId id="280" r:id="rId15"/>
    <p:sldId id="270" r:id="rId16"/>
    <p:sldId id="291" r:id="rId17"/>
    <p:sldId id="271" r:id="rId18"/>
    <p:sldId id="272" r:id="rId19"/>
    <p:sldId id="274" r:id="rId20"/>
    <p:sldId id="273" r:id="rId21"/>
    <p:sldId id="293" r:id="rId22"/>
    <p:sldId id="290" r:id="rId23"/>
    <p:sldId id="286" r:id="rId24"/>
    <p:sldId id="306" r:id="rId25"/>
    <p:sldId id="256" r:id="rId26"/>
    <p:sldId id="292" r:id="rId27"/>
    <p:sldId id="261" r:id="rId28"/>
    <p:sldId id="301" r:id="rId29"/>
    <p:sldId id="265" r:id="rId30"/>
    <p:sldId id="295" r:id="rId31"/>
    <p:sldId id="267" r:id="rId32"/>
    <p:sldId id="297" r:id="rId33"/>
    <p:sldId id="269" r:id="rId34"/>
    <p:sldId id="299" r:id="rId35"/>
    <p:sldId id="260" r:id="rId36"/>
    <p:sldId id="287" r:id="rId37"/>
    <p:sldId id="309" r:id="rId38"/>
    <p:sldId id="30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660066"/>
    <a:srgbClr val="663300"/>
    <a:srgbClr val="FF0000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86377" autoAdjust="0"/>
  </p:normalViewPr>
  <p:slideViewPr>
    <p:cSldViewPr>
      <p:cViewPr varScale="1">
        <p:scale>
          <a:sx n="63" d="100"/>
          <a:sy n="63" d="100"/>
        </p:scale>
        <p:origin x="-3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247A2-79E3-4DC3-93B6-B4FF844DF027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CDAA9-7516-4288-BA18-358D256C9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27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689E2-8823-4BBA-A5B7-3037985D38DA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2F069-D44B-4137-BFFA-E13EE048D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7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C0B42-3F4C-4B08-A3F3-26EC93CD94C4}" type="slidenum">
              <a:rPr lang="en-US"/>
              <a:pPr/>
              <a:t>8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5655B-CE8A-4E3B-83B3-E3E0A2C3CFF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37C681-1269-4502-8012-84575CFDE9BA}" type="slidenum">
              <a:rPr lang="en-US"/>
              <a:pPr/>
              <a:t>33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D6D18C-F531-4041-A040-FA643BE76281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2F069-D44B-4137-BFFA-E13EE048D4D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2B5DA9-65BA-4BBF-803F-02517755B00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4262-E1BC-47E8-958D-2D8CEB1A1A5F}" type="slidenum">
              <a:rPr lang="en-US"/>
              <a:pPr/>
              <a:t>27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8C618-401D-49B9-84A1-733D6308DA4A}" type="slidenum">
              <a:rPr lang="en-US"/>
              <a:pPr/>
              <a:t>28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68907-7A99-45F0-9E4C-34D241201F45}" type="slidenum">
              <a:rPr lang="en-US"/>
              <a:pPr/>
              <a:t>29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4B9775-23D2-4CD5-BEA9-ACF2FC940766}" type="slidenum">
              <a:rPr lang="en-US"/>
              <a:pPr/>
              <a:t>30</a:t>
            </a:fld>
            <a:endParaRPr lang="en-US"/>
          </a:p>
        </p:txBody>
      </p:sp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B9D333-47FF-4B5A-8B67-8E31666DB598}" type="slidenum">
              <a:rPr lang="en-US"/>
              <a:pPr/>
              <a:t>31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375E-90A2-4ACD-98D2-051D119E7376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369E-48D1-4E88-913B-C23EE593A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375E-90A2-4ACD-98D2-051D119E7376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369E-48D1-4E88-913B-C23EE593A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375E-90A2-4ACD-98D2-051D119E7376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369E-48D1-4E88-913B-C23EE593A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375E-90A2-4ACD-98D2-051D119E7376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369E-48D1-4E88-913B-C23EE593A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FA9D-2CEA-40FF-8CC6-385F9008E8FE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A4D-2D70-48FF-AB24-864BB1A4C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FA9D-2CEA-40FF-8CC6-385F9008E8FE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A4D-2D70-48FF-AB24-864BB1A4C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FA9D-2CEA-40FF-8CC6-385F9008E8FE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A4D-2D70-48FF-AB24-864BB1A4C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FA9D-2CEA-40FF-8CC6-385F9008E8FE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A4D-2D70-48FF-AB24-864BB1A4C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FA9D-2CEA-40FF-8CC6-385F9008E8FE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A4D-2D70-48FF-AB24-864BB1A4C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FA9D-2CEA-40FF-8CC6-385F9008E8FE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A4D-2D70-48FF-AB24-864BB1A4C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FA9D-2CEA-40FF-8CC6-385F9008E8FE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A4D-2D70-48FF-AB24-864BB1A4C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375E-90A2-4ACD-98D2-051D119E7376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369E-48D1-4E88-913B-C23EE593A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FA9D-2CEA-40FF-8CC6-385F9008E8FE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A4D-2D70-48FF-AB24-864BB1A4C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FA9D-2CEA-40FF-8CC6-385F9008E8FE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A4D-2D70-48FF-AB24-864BB1A4C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FA9D-2CEA-40FF-8CC6-385F9008E8FE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A4D-2D70-48FF-AB24-864BB1A4C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FA9D-2CEA-40FF-8CC6-385F9008E8FE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A4D-2D70-48FF-AB24-864BB1A4C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6CFC-71D0-4D2B-9844-0E896865B0B7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C78-CA38-428A-87F0-D6602D3D0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6CFC-71D0-4D2B-9844-0E896865B0B7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C78-CA38-428A-87F0-D6602D3D0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6CFC-71D0-4D2B-9844-0E896865B0B7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C78-CA38-428A-87F0-D6602D3D0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6CFC-71D0-4D2B-9844-0E896865B0B7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C78-CA38-428A-87F0-D6602D3D0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6CFC-71D0-4D2B-9844-0E896865B0B7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C78-CA38-428A-87F0-D6602D3D0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6CFC-71D0-4D2B-9844-0E896865B0B7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C78-CA38-428A-87F0-D6602D3D0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375E-90A2-4ACD-98D2-051D119E7376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369E-48D1-4E88-913B-C23EE593A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6CFC-71D0-4D2B-9844-0E896865B0B7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C78-CA38-428A-87F0-D6602D3D0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6CFC-71D0-4D2B-9844-0E896865B0B7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C78-CA38-428A-87F0-D6602D3D0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6CFC-71D0-4D2B-9844-0E896865B0B7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C78-CA38-428A-87F0-D6602D3D0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6CFC-71D0-4D2B-9844-0E896865B0B7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C78-CA38-428A-87F0-D6602D3D0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6CFC-71D0-4D2B-9844-0E896865B0B7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C78-CA38-428A-87F0-D6602D3D0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375E-90A2-4ACD-98D2-051D119E7376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369E-48D1-4E88-913B-C23EE593A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375E-90A2-4ACD-98D2-051D119E7376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369E-48D1-4E88-913B-C23EE593A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375E-90A2-4ACD-98D2-051D119E7376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369E-48D1-4E88-913B-C23EE593A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375E-90A2-4ACD-98D2-051D119E7376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369E-48D1-4E88-913B-C23EE593A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375E-90A2-4ACD-98D2-051D119E7376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369E-48D1-4E88-913B-C23EE593A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375E-90A2-4ACD-98D2-051D119E7376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369E-48D1-4E88-913B-C23EE593A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B375E-90A2-4ACD-98D2-051D119E7376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5369E-48D1-4E88-913B-C23EE593A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CFA9D-2CEA-40FF-8CC6-385F9008E8FE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2EA4D-2D70-48FF-AB24-864BB1A4C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16CFC-71D0-4D2B-9844-0E896865B0B7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60C78-CA38-428A-87F0-D6602D3D0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399135"/>
            <a:ext cx="7772400" cy="1470025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ADITYA – ELECTRICAL SUBSYSTEMS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7030A0"/>
                </a:solidFill>
              </a:rPr>
              <a:t>K.SATHYANARAYANA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28596" y="714359"/>
          <a:ext cx="8429684" cy="600078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54918"/>
                <a:gridCol w="481852"/>
                <a:gridCol w="432355"/>
                <a:gridCol w="504414"/>
                <a:gridCol w="432355"/>
                <a:gridCol w="432355"/>
                <a:gridCol w="504338"/>
                <a:gridCol w="414842"/>
                <a:gridCol w="414842"/>
                <a:gridCol w="539517"/>
                <a:gridCol w="432355"/>
                <a:gridCol w="504414"/>
                <a:gridCol w="432355"/>
                <a:gridCol w="504414"/>
                <a:gridCol w="432355"/>
                <a:gridCol w="511871"/>
                <a:gridCol w="428628"/>
                <a:gridCol w="571504"/>
              </a:tblGrid>
              <a:tr h="227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TR1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TR2U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TR3U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TR4U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BV1U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BV2U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TR2D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TR3D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TR4D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BV1D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BV2D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TRU5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TRD5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DINT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 Narrow" pitchFamily="34" charset="0"/>
                        </a:rPr>
                        <a:t>DOUT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DINB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DOUB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TR1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4.810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TR2U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0.279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2.862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TR3U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0.028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0.045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0.064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TR4U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0.037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0.046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0.032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0.132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BV1U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0.148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1.299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0.040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0.041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3.642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BV2U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0.127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0.227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0.117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0.197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0.238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3.808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TR2D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0.174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0.023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0.008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0.015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0.017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0.051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1.680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TR3D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0.027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0.009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0.004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0.008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0.007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0.027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0.043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0.050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TR4D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0.035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0.017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0.008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0.016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0.013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0.054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0.044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0.032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0.102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BV1D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0.108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0.018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0.007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0.013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0.013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0.043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1.540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0.038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0.040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2.270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BV2D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0.124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0.056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0.027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0.056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0.046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0.208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0.236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0.117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0.204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0.240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3.439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TR5U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0.006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0.010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0.005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0.009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0.011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0.159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0.002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0.001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0.002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0.002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0.009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0.011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TR5D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0.006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0.003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0.001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0.003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0.002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0.010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0.011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0.006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0.010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0.011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0.150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0.000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0.009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DINT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0.137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0.049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0.005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0.006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0.027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0.022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0.008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0.002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0.004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0.006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0.013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0.001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0.001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0.063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DOUT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0.081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0.073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0.030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0.041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0.055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0.124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0.024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0.011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0.019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0.019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0.062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0.005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0.003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0.015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0.193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DINB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0.127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0.009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0.002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0.004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0.006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0.012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0.037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0.005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0.006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0.023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0.023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0.001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0.001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0.004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0.008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0.043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DOUB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0.078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</a:rPr>
                        <a:t>0.027</a:t>
                      </a:r>
                      <a:endParaRPr lang="en-IN" sz="120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0.011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0.019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0.020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0.061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0.065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0.032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0.041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0.051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0.127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0.003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0.006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0.008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0.032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0.015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</a:rPr>
                        <a:t>0.146</a:t>
                      </a:r>
                      <a:endParaRPr lang="en-IN" sz="1200" dirty="0">
                        <a:latin typeface="Arial Narrow" pitchFamily="34" charset="0"/>
                        <a:ea typeface="Times New Roman"/>
                        <a:cs typeface="Calibri"/>
                      </a:endParaRPr>
                    </a:p>
                  </a:txBody>
                  <a:tcPr marL="43569" marR="43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360787" y="26895"/>
            <a:ext cx="8282329" cy="659622"/>
            <a:chOff x="389224" y="26895"/>
            <a:chExt cx="8935138" cy="659622"/>
          </a:xfrm>
        </p:grpSpPr>
        <p:sp>
          <p:nvSpPr>
            <p:cNvPr id="5" name="Rectangle 4"/>
            <p:cNvSpPr/>
            <p:nvPr/>
          </p:nvSpPr>
          <p:spPr>
            <a:xfrm>
              <a:off x="1440362" y="33116"/>
              <a:ext cx="7776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ADITYA </a:t>
              </a:r>
              <a:r>
                <a: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U </a:t>
              </a:r>
              <a:r>
                <a:rPr lang="en-US" sz="28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Tokamak: 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Inductance Matrix </a:t>
              </a:r>
              <a:endPara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24" y="26895"/>
              <a:ext cx="733139" cy="659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Line 3"/>
            <p:cNvSpPr>
              <a:spLocks noChangeShapeType="1"/>
            </p:cNvSpPr>
            <p:nvPr/>
          </p:nvSpPr>
          <p:spPr bwMode="auto">
            <a:xfrm>
              <a:off x="1332362" y="612000"/>
              <a:ext cx="7992000" cy="0"/>
            </a:xfrm>
            <a:prstGeom prst="line">
              <a:avLst/>
            </a:prstGeom>
            <a:noFill/>
            <a:ln w="76200" cap="flat">
              <a:solidFill>
                <a:srgbClr val="00B0F0"/>
              </a:solidFill>
              <a:round/>
              <a:headEnd/>
              <a:tailEnd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5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OHMIC &amp; VERTICAL COIL CAPACITOR BANK BASED PULSED POWER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 smtClean="0">
                <a:solidFill>
                  <a:srgbClr val="CC00CC"/>
                </a:solidFill>
              </a:rPr>
              <a:t>MODULE UNIT ENERGY STORAGE CAPACITOR OF 700</a:t>
            </a:r>
            <a:r>
              <a:rPr lang="en-IN" dirty="0" smtClean="0">
                <a:solidFill>
                  <a:srgbClr val="CC00CC"/>
                </a:solidFill>
                <a:sym typeface="Symbol"/>
              </a:rPr>
              <a:t>F / 5kVWDC USED FOR BUILDING THE OHMIC &amp; VERTICAL COIL SLOW CAPACITOR BANKS</a:t>
            </a:r>
          </a:p>
          <a:p>
            <a:r>
              <a:rPr lang="en-IN" dirty="0" smtClean="0">
                <a:solidFill>
                  <a:srgbClr val="FF0000"/>
                </a:solidFill>
                <a:sym typeface="Symbol"/>
              </a:rPr>
              <a:t>IGNITRONS BK-488A AND BK-496 USED FOR HIGH CURRENT / HIGH VOLTAGE SWITCHES</a:t>
            </a:r>
          </a:p>
          <a:p>
            <a:r>
              <a:rPr lang="en-IN" dirty="0" smtClean="0">
                <a:solidFill>
                  <a:srgbClr val="7030A0"/>
                </a:solidFill>
                <a:sym typeface="Symbol"/>
              </a:rPr>
              <a:t>IGNITRONS SWITCHED BY HIGH CURRENT IGNITOR  PULSE WITH STRETCHED PULSE  LENGTH</a:t>
            </a:r>
          </a:p>
          <a:p>
            <a:r>
              <a:rPr lang="en-IN" dirty="0" smtClean="0">
                <a:solidFill>
                  <a:srgbClr val="CC00CC"/>
                </a:solidFill>
                <a:sym typeface="Symbol"/>
              </a:rPr>
              <a:t>CONCEPT OF POWER CROBAR USED IN THE DESIGN ALONGWITH ACTIVE CROWBAR IGNITRONS</a:t>
            </a:r>
          </a:p>
          <a:p>
            <a:r>
              <a:rPr lang="en-IN" dirty="0" smtClean="0">
                <a:solidFill>
                  <a:srgbClr val="FF0000"/>
                </a:solidFill>
                <a:sym typeface="Symbol"/>
              </a:rPr>
              <a:t>CONSTANT VOLTAGE CHARGING USED FOR CHARGING ALL THE CAPACITOR BANKS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SALIENT DESIGN FEATURES OF OHMIC CAPACITOR BANK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S-1, S-2 AND S-3 ARE IGNITRONS BK-488A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S-4 2 NOS. IGNITRONS 496</a:t>
            </a:r>
          </a:p>
          <a:p>
            <a:r>
              <a:rPr lang="en-IN" dirty="0" smtClean="0">
                <a:solidFill>
                  <a:srgbClr val="C00000"/>
                </a:solidFill>
              </a:rPr>
              <a:t>FAST BANK – C0 – 680</a:t>
            </a:r>
            <a:r>
              <a:rPr lang="en-IN" dirty="0" smtClean="0">
                <a:solidFill>
                  <a:srgbClr val="C00000"/>
                </a:solidFill>
                <a:sym typeface="Symbol"/>
              </a:rPr>
              <a:t>F / 10kVWDC</a:t>
            </a:r>
          </a:p>
          <a:p>
            <a:r>
              <a:rPr lang="en-IN" dirty="0" smtClean="0">
                <a:solidFill>
                  <a:srgbClr val="7030A0"/>
                </a:solidFill>
                <a:sym typeface="Symbol"/>
              </a:rPr>
              <a:t>SLOW BANK – 1 – C1 – 2.4mF / 8kVWDC</a:t>
            </a:r>
          </a:p>
          <a:p>
            <a:r>
              <a:rPr lang="en-IN" dirty="0" smtClean="0">
                <a:solidFill>
                  <a:srgbClr val="CC00CC"/>
                </a:solidFill>
                <a:sym typeface="Symbol"/>
              </a:rPr>
              <a:t>SLOW BANK – 2 – C2 – 36 mF / 5kVWDC</a:t>
            </a:r>
          </a:p>
          <a:p>
            <a:r>
              <a:rPr lang="en-IN" dirty="0" smtClean="0">
                <a:solidFill>
                  <a:srgbClr val="CC00CC"/>
                </a:solidFill>
                <a:sym typeface="Symbol"/>
              </a:rPr>
              <a:t>LOAD INDUCTANCE – 9.7 </a:t>
            </a:r>
            <a:r>
              <a:rPr lang="en-IN" dirty="0" err="1" smtClean="0">
                <a:solidFill>
                  <a:srgbClr val="CC00CC"/>
                </a:solidFill>
                <a:sym typeface="Symbol"/>
              </a:rPr>
              <a:t>mH</a:t>
            </a:r>
            <a:endParaRPr lang="en-IN" dirty="0" smtClean="0">
              <a:solidFill>
                <a:srgbClr val="CC00CC"/>
              </a:solidFill>
              <a:sym typeface="Symbol"/>
            </a:endParaRPr>
          </a:p>
          <a:p>
            <a:r>
              <a:rPr lang="en-IN" dirty="0" smtClean="0">
                <a:solidFill>
                  <a:srgbClr val="CC00CC"/>
                </a:solidFill>
                <a:sym typeface="Symbol"/>
              </a:rPr>
              <a:t>LOAD RESISTANCE – 10 MILLIOHMS</a:t>
            </a:r>
          </a:p>
          <a:p>
            <a:r>
              <a:rPr lang="en-IN" dirty="0" smtClean="0">
                <a:solidFill>
                  <a:srgbClr val="FF0000"/>
                </a:solidFill>
                <a:sym typeface="Symbol"/>
              </a:rPr>
              <a:t>POWER CROWBAR CONCEPT USED &amp; CROWBAR IGNITRONS USED BK-496</a:t>
            </a:r>
            <a:endParaRPr lang="en-IN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SCHEMATIC OF 250KJ CAPACITOR BANK FOR OHMIC SYSTEM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Sathya\Pictures\CAP_BANK_SCHEMAT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859" y="1600200"/>
            <a:ext cx="596828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en-IN" sz="2800" b="1" dirty="0" smtClean="0">
                <a:solidFill>
                  <a:srgbClr val="7030A0"/>
                </a:solidFill>
              </a:rPr>
              <a:t>BLOCK DIAGRAM OF IGNITRON TRIGGER SCHEME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14678" y="785794"/>
            <a:ext cx="1428760" cy="646331"/>
          </a:xfrm>
          <a:prstGeom prst="rect">
            <a:avLst/>
          </a:prstGeom>
          <a:solidFill>
            <a:srgbClr val="00B050"/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Bias  Power supply	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43306" y="2000240"/>
            <a:ext cx="1285884" cy="642942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rgbClr val="7030A0"/>
                </a:solidFill>
              </a:rPr>
              <a:t>Driver and </a:t>
            </a:r>
            <a:r>
              <a:rPr lang="en-US" dirty="0" smtClean="0">
                <a:solidFill>
                  <a:srgbClr val="7030A0"/>
                </a:solidFill>
              </a:rPr>
              <a:t>T</a:t>
            </a:r>
            <a:r>
              <a:rPr lang="en-US" baseline="-25000" dirty="0" smtClean="0">
                <a:solidFill>
                  <a:srgbClr val="7030A0"/>
                </a:solidFill>
              </a:rPr>
              <a:t>X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14942" y="785794"/>
            <a:ext cx="1643074" cy="646331"/>
          </a:xfrm>
          <a:prstGeom prst="rect">
            <a:avLst/>
          </a:prstGeom>
          <a:solidFill>
            <a:srgbClr val="00B050"/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smtClean="0"/>
              <a:t>Floating Bias Power supply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071670" y="2000240"/>
            <a:ext cx="928694" cy="646331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7030A0"/>
                </a:solidFill>
              </a:rPr>
              <a:t>Timer Module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158" y="3429000"/>
            <a:ext cx="1357322" cy="646331"/>
          </a:xfrm>
          <a:prstGeom prst="rect">
            <a:avLst/>
          </a:prstGeom>
          <a:solidFill>
            <a:srgbClr val="FFFF00"/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p3d/>
          </a:bodyPr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TTL LINE DRIVER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00958" y="785794"/>
            <a:ext cx="1357322" cy="646331"/>
          </a:xfrm>
          <a:prstGeom prst="rect">
            <a:avLst/>
          </a:prstGeom>
          <a:solidFill>
            <a:schemeClr val="accent6"/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smtClean="0"/>
              <a:t>Isolation Transformer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15008" y="5429264"/>
            <a:ext cx="2357454" cy="92333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DC High Voltage Power Supply with RC network 800V DC.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500430" y="5572141"/>
            <a:ext cx="1428760" cy="6429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 smtClean="0"/>
              <a:t>High Voltage Isolation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28662" y="5572140"/>
            <a:ext cx="1571636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Input 1</a:t>
            </a:r>
            <a:r>
              <a:rPr lang="en-IN" dirty="0" smtClean="0">
                <a:sym typeface="Symbol"/>
              </a:rPr>
              <a:t>, 50</a:t>
            </a:r>
            <a:r>
              <a:rPr lang="en-US" dirty="0" smtClean="0"/>
              <a:t>H</a:t>
            </a:r>
            <a:r>
              <a:rPr lang="en-US" baseline="-25000" dirty="0" smtClean="0"/>
              <a:t>Z</a:t>
            </a:r>
            <a:endParaRPr lang="en-US" dirty="0" smtClean="0"/>
          </a:p>
          <a:p>
            <a:pPr algn="ctr"/>
            <a:r>
              <a:rPr lang="en-IN" dirty="0" smtClean="0"/>
              <a:t>230v,~</a:t>
            </a: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11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11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86512" y="2000240"/>
            <a:ext cx="714380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R</a:t>
            </a:r>
            <a:r>
              <a:rPr lang="en-US" baseline="-25000" dirty="0" smtClean="0">
                <a:solidFill>
                  <a:srgbClr val="7030A0"/>
                </a:solidFill>
              </a:rPr>
              <a:t>x</a:t>
            </a:r>
            <a:endParaRPr lang="en-US" dirty="0" smtClean="0">
              <a:solidFill>
                <a:srgbClr val="7030A0"/>
              </a:solidFill>
            </a:endParaRPr>
          </a:p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929190" y="2214554"/>
            <a:ext cx="71438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929190" y="2357430"/>
            <a:ext cx="571504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5464975" y="2035959"/>
            <a:ext cx="571504" cy="50006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5322099" y="2035959"/>
            <a:ext cx="571504" cy="50006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857884" y="2214554"/>
            <a:ext cx="428628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715008" y="2357430"/>
            <a:ext cx="571504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500166" y="2285992"/>
            <a:ext cx="571504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3000364" y="2285992"/>
            <a:ext cx="642942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2428860" y="5786454"/>
            <a:ext cx="100013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857224" y="2143116"/>
            <a:ext cx="785818" cy="36933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7030A0"/>
                </a:solidFill>
              </a:rPr>
              <a:t>DAQ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286380" y="2571744"/>
            <a:ext cx="1107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F.O. Cable</a:t>
            </a:r>
            <a:endParaRPr lang="en-US" dirty="0"/>
          </a:p>
        </p:txBody>
      </p:sp>
      <p:cxnSp>
        <p:nvCxnSpPr>
          <p:cNvPr id="93" name="Straight Arrow Connector 92"/>
          <p:cNvCxnSpPr/>
          <p:nvPr/>
        </p:nvCxnSpPr>
        <p:spPr>
          <a:xfrm rot="5400000">
            <a:off x="3929852" y="1713694"/>
            <a:ext cx="571504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en-US" sz="11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en-US" sz="11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 rot="16200000" flipH="1">
            <a:off x="6357950" y="1714488"/>
            <a:ext cx="581028" cy="952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rot="10800000">
            <a:off x="6858016" y="1142984"/>
            <a:ext cx="642942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4857752" y="5929330"/>
            <a:ext cx="85725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5400000">
            <a:off x="4429918" y="4285462"/>
            <a:ext cx="28575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000496" y="4429132"/>
            <a:ext cx="1285884" cy="64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IN" dirty="0" smtClean="0">
                <a:ln w="19050">
                  <a:solidFill>
                    <a:srgbClr val="00B050"/>
                  </a:solidFill>
                </a:ln>
              </a:rPr>
              <a:t>SCR / THYRISTOR</a:t>
            </a:r>
            <a:endParaRPr lang="en-US" dirty="0">
              <a:ln w="19050">
                <a:solidFill>
                  <a:srgbClr val="00B050"/>
                </a:solidFill>
              </a:ln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143240" y="3500438"/>
            <a:ext cx="2143140" cy="64633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 smtClean="0"/>
              <a:t>High Voltage Trigger Pulse Transformer</a:t>
            </a:r>
            <a:endParaRPr lang="en-US" dirty="0"/>
          </a:p>
        </p:txBody>
      </p:sp>
      <p:cxnSp>
        <p:nvCxnSpPr>
          <p:cNvPr id="126" name="Straight Connector 125"/>
          <p:cNvCxnSpPr/>
          <p:nvPr/>
        </p:nvCxnSpPr>
        <p:spPr>
          <a:xfrm>
            <a:off x="2428860" y="3857628"/>
            <a:ext cx="71438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500298" y="3714752"/>
            <a:ext cx="571504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1714480" y="3714752"/>
            <a:ext cx="642942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1714480" y="3857628"/>
            <a:ext cx="500066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2035951" y="3536157"/>
            <a:ext cx="571504" cy="50006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2107389" y="3607595"/>
            <a:ext cx="571504" cy="50006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1714480" y="421481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Co-axial cable</a:t>
            </a:r>
            <a:endParaRPr lang="en-US" dirty="0"/>
          </a:p>
        </p:txBody>
      </p:sp>
      <p:cxnSp>
        <p:nvCxnSpPr>
          <p:cNvPr id="155" name="Straight Arrow Connector 154"/>
          <p:cNvCxnSpPr/>
          <p:nvPr/>
        </p:nvCxnSpPr>
        <p:spPr>
          <a:xfrm>
            <a:off x="2428860" y="6072206"/>
            <a:ext cx="100013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rot="5400000" flipH="1" flipV="1">
            <a:off x="4429918" y="5214156"/>
            <a:ext cx="284958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5400000">
            <a:off x="6678627" y="5393545"/>
            <a:ext cx="72232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1000100" y="3143248"/>
            <a:ext cx="571504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rot="5400000">
            <a:off x="6465901" y="2892421"/>
            <a:ext cx="500066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rot="5400000">
            <a:off x="857621" y="3285727"/>
            <a:ext cx="285752" cy="79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42" name="TextBox 341"/>
          <p:cNvSpPr txBox="1"/>
          <p:nvPr/>
        </p:nvSpPr>
        <p:spPr>
          <a:xfrm>
            <a:off x="8072462" y="3286124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Anode</a:t>
            </a:r>
            <a:endParaRPr lang="en-US" dirty="0"/>
          </a:p>
        </p:txBody>
      </p:sp>
      <p:cxnSp>
        <p:nvCxnSpPr>
          <p:cNvPr id="344" name="Straight Connector 343"/>
          <p:cNvCxnSpPr/>
          <p:nvPr/>
        </p:nvCxnSpPr>
        <p:spPr>
          <a:xfrm>
            <a:off x="5286380" y="4643446"/>
            <a:ext cx="1571636" cy="1588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/>
          <p:nvPr/>
        </p:nvCxnSpPr>
        <p:spPr>
          <a:xfrm rot="5400000" flipH="1" flipV="1">
            <a:off x="6573058" y="4428338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C:\Users\Sathya\Downloads\ingitron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357562"/>
            <a:ext cx="142876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9" name="Straight Connector 68"/>
          <p:cNvCxnSpPr/>
          <p:nvPr/>
        </p:nvCxnSpPr>
        <p:spPr>
          <a:xfrm>
            <a:off x="4572000" y="5357826"/>
            <a:ext cx="214314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286380" y="4786322"/>
            <a:ext cx="2000264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61" idx="1"/>
          </p:cNvCxnSpPr>
          <p:nvPr/>
        </p:nvCxnSpPr>
        <p:spPr>
          <a:xfrm rot="5400000" flipH="1" flipV="1">
            <a:off x="6267858" y="4411274"/>
            <a:ext cx="465143" cy="794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7286644" y="3571876"/>
            <a:ext cx="71438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6500826" y="4143380"/>
            <a:ext cx="285752" cy="1588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7715272" y="371475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IGNITRON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8001024" y="4286256"/>
            <a:ext cx="114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BK-488A / BK-496</a:t>
            </a:r>
            <a:endParaRPr lang="en-US" dirty="0"/>
          </a:p>
        </p:txBody>
      </p:sp>
      <p:sp>
        <p:nvSpPr>
          <p:cNvPr id="175" name="TextBox 174"/>
          <p:cNvSpPr txBox="1"/>
          <p:nvPr/>
        </p:nvSpPr>
        <p:spPr>
          <a:xfrm>
            <a:off x="5715008" y="3714752"/>
            <a:ext cx="8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mtClean="0"/>
              <a:t>Ignitor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SCHEMATIC OF OHMIC SYSTEM ALONG WITH TRIGGER SYSTEM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Sathya\Pictures\CAP_BANK_TRI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1347" y="1643063"/>
            <a:ext cx="4381368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200" dirty="0" smtClean="0">
                <a:solidFill>
                  <a:srgbClr val="C00000"/>
                </a:solidFill>
              </a:rPr>
              <a:t>SECONDARY VACUUM LOOP VOLTAGE MEASURED BY FLUX LOOP AND PRIMARY CURENT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Sathya\Pictures\CAP_BANK_OHMIC_LOO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54740"/>
            <a:ext cx="4038600" cy="4416882"/>
          </a:xfrm>
          <a:prstGeom prst="rect">
            <a:avLst/>
          </a:prstGeom>
          <a:noFill/>
        </p:spPr>
      </p:pic>
      <p:pic>
        <p:nvPicPr>
          <p:cNvPr id="3075" name="Picture 3" descr="C:\Users\Sathya\Pictures\CAP_BANK_PRI_CURREN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532"/>
            <a:ext cx="4038600" cy="3029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57" y="1600200"/>
            <a:ext cx="70008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3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600" b="1">
                <a:solidFill>
                  <a:srgbClr val="CC3300"/>
                </a:solidFill>
                <a:latin typeface="Arial Narrow" pitchFamily="34" charset="0"/>
              </a:rPr>
              <a:t> </a:t>
            </a:r>
            <a:r>
              <a:rPr lang="en-US" b="1">
                <a:solidFill>
                  <a:srgbClr val="CC3300"/>
                </a:solidFill>
                <a:latin typeface="Arial Narrow" pitchFamily="34" charset="0"/>
              </a:rPr>
              <a:t>Loop voltage comparison in vacuum shot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57" y="1600200"/>
            <a:ext cx="70008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3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600" b="1" dirty="0">
                <a:solidFill>
                  <a:srgbClr val="CC3300"/>
                </a:solidFill>
                <a:latin typeface="Arial Narrow" pitchFamily="34" charset="0"/>
              </a:rPr>
              <a:t> </a:t>
            </a:r>
            <a:r>
              <a:rPr lang="en-US" b="1" dirty="0">
                <a:solidFill>
                  <a:srgbClr val="CC3300"/>
                </a:solidFill>
                <a:latin typeface="Arial Narrow" pitchFamily="34" charset="0"/>
              </a:rPr>
              <a:t>Discharge comparison with &amp; without additional capacitors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dirty="0" smtClean="0">
                <a:solidFill>
                  <a:srgbClr val="C00000"/>
                </a:solidFill>
              </a:rPr>
              <a:t>SALIENT DESIGN FEATURES OF VERTICAL FIELD &amp; PDC CAPACITOR BANK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SWITCHING IGNITRON – BK 488A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CROWBAR IGNITRON    -  BK-496</a:t>
            </a:r>
          </a:p>
          <a:p>
            <a:r>
              <a:rPr lang="en-IN" dirty="0" smtClean="0">
                <a:solidFill>
                  <a:srgbClr val="7030A0"/>
                </a:solidFill>
              </a:rPr>
              <a:t>FAST BANK – 500 </a:t>
            </a:r>
            <a:r>
              <a:rPr lang="en-IN" dirty="0" smtClean="0">
                <a:solidFill>
                  <a:srgbClr val="7030A0"/>
                </a:solidFill>
                <a:sym typeface="Symbol"/>
              </a:rPr>
              <a:t>F / 10kV</a:t>
            </a:r>
          </a:p>
          <a:p>
            <a:r>
              <a:rPr lang="en-IN" dirty="0" smtClean="0">
                <a:solidFill>
                  <a:srgbClr val="7030A0"/>
                </a:solidFill>
                <a:sym typeface="Symbol"/>
              </a:rPr>
              <a:t>SLOW BANK- 14 mF / 10kV</a:t>
            </a:r>
          </a:p>
          <a:p>
            <a:r>
              <a:rPr lang="en-IN" dirty="0" smtClean="0">
                <a:solidFill>
                  <a:srgbClr val="CC00CC"/>
                </a:solidFill>
                <a:sym typeface="Symbol"/>
              </a:rPr>
              <a:t>PDC – 120 F / 10kV</a:t>
            </a:r>
          </a:p>
          <a:p>
            <a:r>
              <a:rPr lang="en-IN" dirty="0" smtClean="0">
                <a:solidFill>
                  <a:srgbClr val="CC00CC"/>
                </a:solidFill>
                <a:sym typeface="Symbol"/>
              </a:rPr>
              <a:t>PDC – SWITCHING IGNITRON – BK488A</a:t>
            </a:r>
          </a:p>
          <a:p>
            <a:r>
              <a:rPr lang="en-IN" dirty="0" smtClean="0">
                <a:solidFill>
                  <a:srgbClr val="CC00CC"/>
                </a:solidFill>
                <a:sym typeface="Symbol"/>
              </a:rPr>
              <a:t>PDC USED IN STAND ALONE MODE WITH STAND ALONE TFPS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54098"/>
          </a:xfrm>
        </p:spPr>
        <p:txBody>
          <a:bodyPr>
            <a:noAutofit/>
          </a:bodyPr>
          <a:lstStyle/>
          <a:p>
            <a:r>
              <a:rPr lang="en-IN" sz="3600" dirty="0" smtClean="0">
                <a:solidFill>
                  <a:srgbClr val="FF0000"/>
                </a:solidFill>
              </a:rPr>
              <a:t>ADITYA –</a:t>
            </a:r>
            <a:br>
              <a:rPr lang="en-IN" sz="3600" dirty="0" smtClean="0">
                <a:solidFill>
                  <a:srgbClr val="FF0000"/>
                </a:solidFill>
              </a:rPr>
            </a:br>
            <a:r>
              <a:rPr lang="en-IN" sz="3600" dirty="0" smtClean="0">
                <a:solidFill>
                  <a:srgbClr val="FF0000"/>
                </a:solidFill>
              </a:rPr>
              <a:t> A JOURNEY THROUGH THREE DECADES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>
                <a:solidFill>
                  <a:srgbClr val="7030A0"/>
                </a:solidFill>
              </a:rPr>
              <a:t>ERECTION OF ADITYA SUPPORT STRUCTURE, VACUUM VESSEL,TF COILS, POLOIDAL FIELD COILS AND ESSENTIAL DIAGNOSTICS WAS COMPLETED AROUND MIDDLE OF 1988</a:t>
            </a:r>
          </a:p>
          <a:p>
            <a:r>
              <a:rPr lang="en-IN" dirty="0" smtClean="0">
                <a:solidFill>
                  <a:srgbClr val="CC00CC"/>
                </a:solidFill>
              </a:rPr>
              <a:t>HYDRAULIC CONNECTIONS TO THE TF COILS, POLOIDAL FIELD COILS &amp; HYDROSTATIC PRESSURE TESTS WAS COMPLETED BY THE END OF 1988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OTPS ( DYNAMIC &amp; WAVESHAPING ) &amp; VFPS POWER SYSTEM WAS TESTED ON DUMMY LOAD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FRONT VIEW OF VF CAPACITOR BANK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FRONT VIEW OF PDC POWER SYSTEM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SECOND HARMONIC ECR EXPERIMENTS IN ADITYA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NEED FOR ECR AND ECR + PDC DISCHARGE CLEANING FOR BETTER WALL CONDITONING – LEADING TO LOW “Z” IMPURITY IN PLASMA DISCHARGES</a:t>
            </a:r>
          </a:p>
          <a:p>
            <a:r>
              <a:rPr lang="en-IN" dirty="0" smtClean="0">
                <a:solidFill>
                  <a:srgbClr val="CC00CC"/>
                </a:solidFill>
              </a:rPr>
              <a:t>TO INITIATE SECOND HARMONIC ECR ASSISTED PLASMA START-UP IN ADITYA &amp; DISCHARGE CLEANING EXPERIMENTS</a:t>
            </a:r>
          </a:p>
          <a:p>
            <a:r>
              <a:rPr lang="en-IN" dirty="0" smtClean="0">
                <a:solidFill>
                  <a:srgbClr val="660066"/>
                </a:solidFill>
              </a:rPr>
              <a:t>AS AN OFFSHOOT, THE EXPERIMENTAL STUDIES AND UNDERSTANDING WAS SHARED ON VARIOUS NATIONAL AND INTERNATIONAL FORA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642942"/>
          </a:xfr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2800" b="1" dirty="0" smtClean="0">
                <a:solidFill>
                  <a:srgbClr val="7030A0"/>
                </a:solidFill>
              </a:rPr>
              <a:t>BLOCK DIAGRAM OF PULSED MICROWAVE SOURCE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43108" y="2285992"/>
            <a:ext cx="1357322" cy="71438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 smtClean="0">
                <a:solidFill>
                  <a:srgbClr val="FF0000"/>
                </a:solidFill>
              </a:rPr>
              <a:t>FILAMENT </a:t>
            </a:r>
          </a:p>
          <a:p>
            <a:pPr algn="ctr"/>
            <a:r>
              <a:rPr lang="en-IN" sz="1600" dirty="0" smtClean="0">
                <a:solidFill>
                  <a:srgbClr val="FF0000"/>
                </a:solidFill>
              </a:rPr>
              <a:t>POWER SUPPLY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43306" y="2285992"/>
            <a:ext cx="1500198" cy="71438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 smtClean="0">
                <a:solidFill>
                  <a:srgbClr val="FF0000"/>
                </a:solidFill>
              </a:rPr>
              <a:t>MODULATOR </a:t>
            </a:r>
          </a:p>
          <a:p>
            <a:pPr algn="ctr"/>
            <a:r>
              <a:rPr lang="en-IN" sz="1600" dirty="0" smtClean="0">
                <a:solidFill>
                  <a:srgbClr val="FF0000"/>
                </a:solidFill>
              </a:rPr>
              <a:t>POWER SUPPLY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29256" y="2285992"/>
            <a:ext cx="1357322" cy="71438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 smtClean="0">
                <a:solidFill>
                  <a:srgbClr val="FF0000"/>
                </a:solidFill>
              </a:rPr>
              <a:t>LOW POWER ELECTRONICS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72330" y="2285992"/>
            <a:ext cx="1214446" cy="7143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 smtClean="0">
                <a:solidFill>
                  <a:srgbClr val="FF0000"/>
                </a:solidFill>
              </a:rPr>
              <a:t>FIBRE OPTIC RECEIVER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34" y="2285992"/>
            <a:ext cx="1500198" cy="7143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 smtClean="0">
                <a:solidFill>
                  <a:srgbClr val="FF0000"/>
                </a:solidFill>
              </a:rPr>
              <a:t>SCREEN GRID POWER SUPPLY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6786578" y="2643182"/>
            <a:ext cx="285752" cy="158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286380" y="2643182"/>
            <a:ext cx="14287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143504" y="2643182"/>
            <a:ext cx="214314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286776" y="2500306"/>
            <a:ext cx="357190" cy="158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286776" y="2643182"/>
            <a:ext cx="357190" cy="158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5400000">
            <a:off x="7935657" y="2422797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Fibre optic cable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571472" y="1285860"/>
            <a:ext cx="7643866" cy="3571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rgbClr val="FF0000"/>
                </a:solidFill>
              </a:rPr>
              <a:t>H I G H   V O L T A G E   D E C K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4414" y="3571876"/>
            <a:ext cx="1500198" cy="7143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 smtClean="0">
                <a:solidFill>
                  <a:srgbClr val="FF0000"/>
                </a:solidFill>
              </a:rPr>
              <a:t>MODULATOR SWITCHING TETRODE  BIAS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86116" y="3571876"/>
            <a:ext cx="1714512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CONTROL GRID POWER SUPPLY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15008" y="3571876"/>
            <a:ext cx="1500198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CONTROL ELECTRONICS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2976" y="5143512"/>
            <a:ext cx="1643074" cy="7143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 smtClean="0">
                <a:solidFill>
                  <a:schemeClr val="tx1"/>
                </a:solidFill>
              </a:rPr>
              <a:t>FILAMENT POWER SUPPLY OF MAGNETRON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43306" y="5143512"/>
            <a:ext cx="1857388" cy="71438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 smtClean="0">
                <a:solidFill>
                  <a:schemeClr val="tx1"/>
                </a:solidFill>
              </a:rPr>
              <a:t>HIGH VOLTAGE POWER SUPPLY WITH PROTECTION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00826" y="5072074"/>
            <a:ext cx="1857388" cy="78581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600" dirty="0" smtClean="0"/>
              <a:t>MAGNETRON  MODEL</a:t>
            </a:r>
          </a:p>
          <a:p>
            <a:pPr algn="ctr"/>
            <a:r>
              <a:rPr lang="en-IN" sz="1600" dirty="0" smtClean="0"/>
              <a:t> 2M1074-8250</a:t>
            </a:r>
            <a:endParaRPr lang="en-US" sz="1600" dirty="0"/>
          </a:p>
        </p:txBody>
      </p:sp>
      <p:sp>
        <p:nvSpPr>
          <p:cNvPr id="28" name="Down Arrow 27"/>
          <p:cNvSpPr/>
          <p:nvPr/>
        </p:nvSpPr>
        <p:spPr>
          <a:xfrm flipH="1">
            <a:off x="2311702" y="3000372"/>
            <a:ext cx="45719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flipH="1">
            <a:off x="4429122" y="3000372"/>
            <a:ext cx="45719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6286509" y="3000372"/>
            <a:ext cx="45719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rot="10800000">
            <a:off x="5000628" y="3929066"/>
            <a:ext cx="714380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16" idx="3"/>
          </p:cNvCxnSpPr>
          <p:nvPr/>
        </p:nvCxnSpPr>
        <p:spPr>
          <a:xfrm rot="10800000">
            <a:off x="2714612" y="3929066"/>
            <a:ext cx="571504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321836" y="3535760"/>
            <a:ext cx="1071570" cy="794"/>
          </a:xfrm>
          <a:prstGeom prst="line">
            <a:avLst/>
          </a:prstGeom>
          <a:ln w="38100">
            <a:solidFill>
              <a:srgbClr val="4A7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57224" y="4071942"/>
            <a:ext cx="34289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21" idx="3"/>
          </p:cNvCxnSpPr>
          <p:nvPr/>
        </p:nvCxnSpPr>
        <p:spPr>
          <a:xfrm>
            <a:off x="2786050" y="5500702"/>
            <a:ext cx="1285884" cy="71438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929058" y="6215082"/>
            <a:ext cx="314327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 flipH="1" flipV="1">
            <a:off x="6894530" y="6035692"/>
            <a:ext cx="356394" cy="79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000232" y="4929198"/>
            <a:ext cx="257176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357158" y="5429264"/>
            <a:ext cx="78581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>
            <a:off x="-1642312" y="3428206"/>
            <a:ext cx="400052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57158" y="1428736"/>
            <a:ext cx="21431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Down Arrow 162"/>
          <p:cNvSpPr/>
          <p:nvPr/>
        </p:nvSpPr>
        <p:spPr>
          <a:xfrm>
            <a:off x="1214414" y="1643050"/>
            <a:ext cx="71438" cy="64294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Down Arrow 163"/>
          <p:cNvSpPr/>
          <p:nvPr/>
        </p:nvSpPr>
        <p:spPr>
          <a:xfrm>
            <a:off x="2786050" y="1643050"/>
            <a:ext cx="71438" cy="64294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Down Arrow 164"/>
          <p:cNvSpPr/>
          <p:nvPr/>
        </p:nvSpPr>
        <p:spPr>
          <a:xfrm>
            <a:off x="4286248" y="1643050"/>
            <a:ext cx="71438" cy="64294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Down Arrow 165"/>
          <p:cNvSpPr/>
          <p:nvPr/>
        </p:nvSpPr>
        <p:spPr>
          <a:xfrm>
            <a:off x="5929322" y="1643050"/>
            <a:ext cx="71438" cy="64294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Down Arrow 166"/>
          <p:cNvSpPr/>
          <p:nvPr/>
        </p:nvSpPr>
        <p:spPr>
          <a:xfrm>
            <a:off x="7572396" y="1643050"/>
            <a:ext cx="45719" cy="64294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>
            <a:endCxn id="25" idx="0"/>
          </p:cNvCxnSpPr>
          <p:nvPr/>
        </p:nvCxnSpPr>
        <p:spPr>
          <a:xfrm rot="5400000">
            <a:off x="4465637" y="5035561"/>
            <a:ext cx="21431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rot="5400000" flipH="1" flipV="1">
            <a:off x="1679158" y="4607330"/>
            <a:ext cx="642942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rot="5400000">
            <a:off x="2393538" y="4393016"/>
            <a:ext cx="214314" cy="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2500298" y="4500570"/>
            <a:ext cx="364333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rot="5400000" flipH="1" flipV="1">
            <a:off x="5715405" y="4928801"/>
            <a:ext cx="857256" cy="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6143636" y="5357826"/>
            <a:ext cx="35719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rot="5400000">
            <a:off x="7180281" y="4892685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rot="5400000">
            <a:off x="7323157" y="4892685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Rectangle 230"/>
          <p:cNvSpPr/>
          <p:nvPr/>
        </p:nvSpPr>
        <p:spPr>
          <a:xfrm flipV="1">
            <a:off x="7072330" y="4643446"/>
            <a:ext cx="714380" cy="71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TextBox 234"/>
          <p:cNvSpPr txBox="1"/>
          <p:nvPr/>
        </p:nvSpPr>
        <p:spPr>
          <a:xfrm>
            <a:off x="6572264" y="4357694"/>
            <a:ext cx="25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Microwave</a:t>
            </a:r>
            <a:r>
              <a:rPr lang="en-IN" sz="1400" dirty="0" smtClean="0"/>
              <a:t> output @2.45Ghz</a:t>
            </a:r>
            <a:endParaRPr lang="en-US" sz="1400" dirty="0"/>
          </a:p>
        </p:txBody>
      </p:sp>
      <p:sp>
        <p:nvSpPr>
          <p:cNvPr id="236" name="TextBox 235"/>
          <p:cNvSpPr txBox="1"/>
          <p:nvPr/>
        </p:nvSpPr>
        <p:spPr>
          <a:xfrm>
            <a:off x="4429124" y="4500570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Pulsed High Voltage</a:t>
            </a:r>
            <a:endParaRPr lang="en-US" sz="1400" dirty="0"/>
          </a:p>
        </p:txBody>
      </p:sp>
      <p:cxnSp>
        <p:nvCxnSpPr>
          <p:cNvPr id="238" name="Elbow Connector 237"/>
          <p:cNvCxnSpPr/>
          <p:nvPr/>
        </p:nvCxnSpPr>
        <p:spPr>
          <a:xfrm>
            <a:off x="3643306" y="4572008"/>
            <a:ext cx="500066" cy="214314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 rot="5400000">
            <a:off x="4036215" y="4679165"/>
            <a:ext cx="215108" cy="7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4143372" y="4572008"/>
            <a:ext cx="285752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ADITYA – TOKAMAK WITH ECR SYSTEM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4" descr="D:\EC-15\dsc015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75438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57224" y="207167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ECR SYSTEM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14480" y="3643314"/>
            <a:ext cx="1335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ECR SYSTEM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2438400" y="4143380"/>
            <a:ext cx="1219200" cy="609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2438400" y="4143380"/>
            <a:ext cx="457200" cy="1524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2438400" y="4143380"/>
            <a:ext cx="914400" cy="1143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C00000"/>
                </a:solidFill>
              </a:rPr>
              <a:t>EXPERIMENTAL SETUP ALONGWITH MICROWAVE POWER AND ELECTRON DENSITY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Sathya\Pictures\MIC_SCHEMATIC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70224"/>
            <a:ext cx="4038600" cy="3703365"/>
          </a:xfrm>
          <a:prstGeom prst="rect">
            <a:avLst/>
          </a:prstGeom>
          <a:noFill/>
        </p:spPr>
      </p:pic>
      <p:pic>
        <p:nvPicPr>
          <p:cNvPr id="4099" name="Picture 3" descr="C:\Users\Sathya\Pictures\MIC_FP_LANG_PROB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91482"/>
            <a:ext cx="4038600" cy="3732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660033"/>
                </a:solidFill>
              </a:rPr>
              <a:t>Temporal Evolution of Electron Density Vs. Pressure</a:t>
            </a:r>
          </a:p>
        </p:txBody>
      </p:sp>
      <p:pic>
        <p:nvPicPr>
          <p:cNvPr id="9219" name="Picture 3" descr="D:\EC-15\satya1\LP _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526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Temporal Evolution of Electron Density Vs. Pressure</a:t>
            </a:r>
          </a:p>
        </p:txBody>
      </p:sp>
      <p:pic>
        <p:nvPicPr>
          <p:cNvPr id="9219" name="Picture 3" descr="D:\EC-15\satya1\LP _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526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EC-15\satya1\LP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785926"/>
            <a:ext cx="8001000" cy="476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Shot No: 97495 – MTS (4)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20" name="Picture 4" descr="C:\Documents and Settings\admin\Desktop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8800"/>
            <a:ext cx="78486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Neutral Break-Down measurements Vs Pressure</a:t>
            </a:r>
          </a:p>
        </p:txBody>
      </p:sp>
      <p:pic>
        <p:nvPicPr>
          <p:cNvPr id="11267" name="Picture 3" descr="D:\EC-15\satya1\B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928802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EC-15\satya1\B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9050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dirty="0" smtClean="0">
                <a:solidFill>
                  <a:srgbClr val="C00000"/>
                </a:solidFill>
              </a:rPr>
              <a:t>ADITYA –</a:t>
            </a:r>
            <a:br>
              <a:rPr lang="en-IN" sz="3600" dirty="0" smtClean="0">
                <a:solidFill>
                  <a:srgbClr val="C00000"/>
                </a:solidFill>
              </a:rPr>
            </a:br>
            <a:r>
              <a:rPr lang="en-IN" sz="3600" dirty="0" smtClean="0">
                <a:solidFill>
                  <a:srgbClr val="C00000"/>
                </a:solidFill>
              </a:rPr>
              <a:t> A JOURNEY THROUGH THREE DECADES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>
                <a:solidFill>
                  <a:srgbClr val="0070C0"/>
                </a:solidFill>
              </a:rPr>
              <a:t>TF COILS ALONGWITH HYDRAULIC COOLING  TESTING WITH TFPS WAS CARRIED OUT </a:t>
            </a:r>
          </a:p>
          <a:p>
            <a:r>
              <a:rPr lang="en-IN" dirty="0" smtClean="0">
                <a:solidFill>
                  <a:srgbClr val="663300"/>
                </a:solidFill>
              </a:rPr>
              <a:t>OTPS IN DYNAMIC MODE WAS TESTED ON OHMIC COILS AND VFPS WAS TESTED ON VERTICAL COILS</a:t>
            </a:r>
          </a:p>
          <a:p>
            <a:r>
              <a:rPr lang="en-IN" smtClean="0">
                <a:solidFill>
                  <a:srgbClr val="663300"/>
                </a:solidFill>
              </a:rPr>
              <a:t>INTEGRATED TESTING ON THE TF, OT AND VF COILS WAS INTITATED</a:t>
            </a:r>
            <a:endParaRPr lang="en-IN" dirty="0" smtClean="0">
              <a:solidFill>
                <a:srgbClr val="663300"/>
              </a:solidFill>
            </a:endParaRPr>
          </a:p>
          <a:p>
            <a:r>
              <a:rPr lang="en-IN" dirty="0" smtClean="0">
                <a:solidFill>
                  <a:srgbClr val="CC00CC"/>
                </a:solidFill>
              </a:rPr>
              <a:t>DURING TEST OF OTPS WITH WAVESHAPING ON OHMIC COILS A ELECTROMECHANICAL FAULT OCCURED IN THE 60MVA TRANSFORMER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Shot No: 97495 – ECR- ON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0" name="Picture 1028" descr="C:\Documents and Settings\admin\Desktop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85992"/>
            <a:ext cx="7848600" cy="3810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Typical ECR Assisted Start-up Plasma Discharge</a:t>
            </a:r>
          </a:p>
        </p:txBody>
      </p:sp>
      <p:pic>
        <p:nvPicPr>
          <p:cNvPr id="7171" name="Picture 3" descr="D:\EC-15\satya1\97495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050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EC-15\satya1\97495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785926"/>
            <a:ext cx="7924800" cy="491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Multi-track (H-alpha) results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CCD Camera Images of Evolution of the Plasma Discharge</a:t>
            </a:r>
          </a:p>
        </p:txBody>
      </p:sp>
      <p:pic>
        <p:nvPicPr>
          <p:cNvPr id="13315" name="Picture 3" descr="D:\EC-15\CCD_97495\shotno97495 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0980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D:\EC-15\CCD_97495\shotno97495 2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209800"/>
            <a:ext cx="3429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D:\EC-15\CCD_97495\shotno97495 3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343400"/>
            <a:ext cx="3048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D:\EC-15\CCD_97495\shotno97495 4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4343400"/>
            <a:ext cx="3429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FRONT VIEW OF ECR POWER SUPPLY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CONCLUSION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C00CC"/>
                </a:solidFill>
              </a:rPr>
              <a:t>THE ELECTRICAL SUBSYSTEMS MADE OPERATIONAL 3 DECADES BACK  FOR ADITYA ARE STILL FUNCTIONAL AS OF EVEN DATE FOR ADITYA -U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ELECTRICAL SUBSYSTEMS FOR ADITYA-U HAVE BEEN MADE MORE RELIABLE 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AUTOMATION OF THE VARIOUS ELECTRICAL SUBSYSTEMS HAVE BEEN INITIATED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42910" y="2071678"/>
            <a:ext cx="7772400" cy="1470025"/>
          </a:xfrm>
        </p:spPr>
        <p:txBody>
          <a:bodyPr>
            <a:noAutofit/>
          </a:bodyPr>
          <a:lstStyle/>
          <a:p>
            <a:r>
              <a:rPr lang="en-IN" sz="2800" dirty="0" smtClean="0">
                <a:solidFill>
                  <a:srgbClr val="FF0000"/>
                </a:solidFill>
              </a:rPr>
              <a:t>ACKNOWLEDGEMENTS </a:t>
            </a:r>
            <a:br>
              <a:rPr lang="en-IN" sz="2800" dirty="0" smtClean="0">
                <a:solidFill>
                  <a:srgbClr val="FF0000"/>
                </a:solidFill>
              </a:rPr>
            </a:br>
            <a:r>
              <a:rPr lang="en-IN" sz="2800" dirty="0" smtClean="0">
                <a:solidFill>
                  <a:srgbClr val="FF0000"/>
                </a:solidFill>
              </a:rPr>
              <a:t> VACUUM GROUP</a:t>
            </a:r>
            <a:br>
              <a:rPr lang="en-IN" sz="2800" dirty="0" smtClean="0">
                <a:solidFill>
                  <a:srgbClr val="FF0000"/>
                </a:solidFill>
              </a:rPr>
            </a:br>
            <a:r>
              <a:rPr lang="en-IN" sz="2800" dirty="0" smtClean="0">
                <a:solidFill>
                  <a:srgbClr val="FF0000"/>
                </a:solidFill>
              </a:rPr>
              <a:t> ATOG</a:t>
            </a:r>
            <a:br>
              <a:rPr lang="en-IN" sz="2800" dirty="0" smtClean="0">
                <a:solidFill>
                  <a:srgbClr val="FF0000"/>
                </a:solidFill>
              </a:rPr>
            </a:br>
            <a:r>
              <a:rPr lang="en-IN" sz="2800" dirty="0" smtClean="0">
                <a:solidFill>
                  <a:srgbClr val="FF0000"/>
                </a:solidFill>
              </a:rPr>
              <a:t>&amp;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R.L.Tanna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S.B.Bhatt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N.Ramasubramanian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Manoj</a:t>
            </a:r>
            <a:r>
              <a:rPr lang="en-US" dirty="0" smtClean="0">
                <a:solidFill>
                  <a:srgbClr val="FF0000"/>
                </a:solidFill>
              </a:rPr>
              <a:t> Kumar, </a:t>
            </a:r>
            <a:r>
              <a:rPr lang="en-US" dirty="0" err="1" smtClean="0">
                <a:solidFill>
                  <a:srgbClr val="FF0000"/>
                </a:solidFill>
              </a:rPr>
              <a:t>R.Manchanda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Santanu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Banerjee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P.K.Atrey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B.K.Shukla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P.S.Bawankar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K.M.Patel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J.M.Sonara,KetanM.Patel</a:t>
            </a:r>
            <a:r>
              <a:rPr lang="en-US" dirty="0" smtClean="0">
                <a:solidFill>
                  <a:srgbClr val="FF0000"/>
                </a:solidFill>
              </a:rPr>
              <a:t>, Vishnu </a:t>
            </a:r>
            <a:r>
              <a:rPr lang="en-US" dirty="0" err="1" smtClean="0">
                <a:solidFill>
                  <a:srgbClr val="FF0000"/>
                </a:solidFill>
              </a:rPr>
              <a:t>Chaudhary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Pragnesh.D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Dharmesh.P</a:t>
            </a:r>
            <a:r>
              <a:rPr lang="en-US" dirty="0" smtClean="0">
                <a:solidFill>
                  <a:srgbClr val="FF0000"/>
                </a:solidFill>
              </a:rPr>
              <a:t>, Sanjay </a:t>
            </a:r>
            <a:r>
              <a:rPr lang="en-US" dirty="0" err="1" smtClean="0">
                <a:solidFill>
                  <a:srgbClr val="FF0000"/>
                </a:solidFill>
              </a:rPr>
              <a:t>Kulkarni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Joydeep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Ghosh,Y.C.Saxena</a:t>
            </a:r>
            <a:r>
              <a:rPr lang="en-US" dirty="0" smtClean="0">
                <a:solidFill>
                  <a:srgbClr val="FF0000"/>
                </a:solidFill>
              </a:rPr>
              <a:t> &amp; Aditya Team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dirty="0" smtClean="0">
                <a:solidFill>
                  <a:srgbClr val="C00000"/>
                </a:solidFill>
              </a:rPr>
              <a:t>ADITYA –</a:t>
            </a:r>
            <a:br>
              <a:rPr lang="en-IN" sz="3600" dirty="0" smtClean="0">
                <a:solidFill>
                  <a:srgbClr val="C00000"/>
                </a:solidFill>
              </a:rPr>
            </a:br>
            <a:r>
              <a:rPr lang="en-IN" sz="3600" dirty="0" smtClean="0">
                <a:solidFill>
                  <a:srgbClr val="C00000"/>
                </a:solidFill>
              </a:rPr>
              <a:t> A JOURNEY THROUGH THREE DECADES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 </a:t>
            </a:r>
            <a:r>
              <a:rPr lang="en-IN" dirty="0" smtClean="0">
                <a:solidFill>
                  <a:srgbClr val="7030A0"/>
                </a:solidFill>
              </a:rPr>
              <a:t>NO RELIABLE QUICK SOLUTION TO MITIGATE THE FAULT IN THE 60MVA TRANSFORMER WAS IN SIGHT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TO OVERCOME THE SET-BACK A 250KJ CAPACITOR BANK WAS AUGMENTED TO TEST &amp; COMMISSION ADITYA</a:t>
            </a:r>
          </a:p>
          <a:p>
            <a:r>
              <a:rPr lang="en-IN" dirty="0" smtClean="0">
                <a:solidFill>
                  <a:srgbClr val="7030A0"/>
                </a:solidFill>
              </a:rPr>
              <a:t>MODULE UNIT ENERGY STORAGE CAPACITORS HITHERTO USED IN A BASIC EXPERIMENT “ BETA “ WERE  REDEPLOYED IN ADITYA TO ENERGISE THE OHMIC AND VF COIL SYSTEMS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dirty="0" smtClean="0">
                <a:solidFill>
                  <a:srgbClr val="C00000"/>
                </a:solidFill>
              </a:rPr>
              <a:t>ADITYA –</a:t>
            </a:r>
            <a:br>
              <a:rPr lang="en-IN" sz="3600" dirty="0" smtClean="0">
                <a:solidFill>
                  <a:srgbClr val="C00000"/>
                </a:solidFill>
              </a:rPr>
            </a:br>
            <a:r>
              <a:rPr lang="en-IN" sz="3600" dirty="0" smtClean="0">
                <a:solidFill>
                  <a:srgbClr val="C00000"/>
                </a:solidFill>
              </a:rPr>
              <a:t> A JOURNEY THROUGH THREE DECADES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HIGH VOLTAGE HIGH CURRENT IGNITRONS WERE PROCURED</a:t>
            </a:r>
          </a:p>
          <a:p>
            <a:r>
              <a:rPr lang="en-IN" dirty="0" smtClean="0">
                <a:solidFill>
                  <a:srgbClr val="CC00CC"/>
                </a:solidFill>
              </a:rPr>
              <a:t>A STAND-ALONE TFPS CAPABLE OF ( 5KA CW &amp; 15KA PULSED-3S) ENERGISING THE TFCOILS WAS ALSO PROCURED 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ADITYA WAS THEN SUCCESSULLY TESTED AND COMMISSIONED WITH THE AUGMENTED SUBSYSTEMS  WITH THE FIRST PLASMA DISCHARGE ON</a:t>
            </a:r>
            <a:r>
              <a:rPr lang="en-IN" dirty="0" smtClean="0"/>
              <a:t> </a:t>
            </a:r>
            <a:r>
              <a:rPr lang="en-IN" dirty="0" smtClean="0">
                <a:solidFill>
                  <a:srgbClr val="FF0000"/>
                </a:solidFill>
              </a:rPr>
              <a:t>5</a:t>
            </a:r>
            <a:r>
              <a:rPr lang="en-IN" baseline="30000" dirty="0" smtClean="0">
                <a:solidFill>
                  <a:srgbClr val="FF0000"/>
                </a:solidFill>
              </a:rPr>
              <a:t>TH</a:t>
            </a:r>
            <a:r>
              <a:rPr lang="en-IN" dirty="0" smtClean="0">
                <a:solidFill>
                  <a:srgbClr val="FF0000"/>
                </a:solidFill>
              </a:rPr>
              <a:t> SEPTEMBER 1989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ADITYA – ELECTRICAL SUBSYSTEMS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>
                <a:solidFill>
                  <a:srgbClr val="7030A0"/>
                </a:solidFill>
              </a:rPr>
              <a:t>ADITYA PULSE POWER SYSTEMS (APPS)</a:t>
            </a:r>
          </a:p>
          <a:p>
            <a:r>
              <a:rPr lang="en-IN" dirty="0" smtClean="0">
                <a:solidFill>
                  <a:srgbClr val="CC00CC"/>
                </a:solidFill>
              </a:rPr>
              <a:t>OHMIC &amp; VERTICAL COIL CAPACITOR BANK BASED PULSED POWER SYSTEMS</a:t>
            </a:r>
          </a:p>
          <a:p>
            <a:r>
              <a:rPr lang="en-IN" dirty="0" smtClean="0">
                <a:solidFill>
                  <a:srgbClr val="CC00CC"/>
                </a:solidFill>
              </a:rPr>
              <a:t>CW &amp; PULSED ( 3 SECONDS ) 12KA STAND ALONE TFPS</a:t>
            </a:r>
          </a:p>
          <a:p>
            <a:r>
              <a:rPr lang="en-IN" dirty="0" smtClean="0">
                <a:solidFill>
                  <a:srgbClr val="CC00CC"/>
                </a:solidFill>
              </a:rPr>
              <a:t>CW / PULSED 2.45 GHZ ECR POWER SYSTEM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PULSED POWER SYSTEMS CONFIGURED TO SUIT CALIBRATION OF MAGNETIC DIAGNOSTICS OF ADITYA-U</a:t>
            </a:r>
          </a:p>
          <a:p>
            <a:endParaRPr lang="en-IN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ADITYA – ELECTRICAL SUBSYSTEMS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 fontScale="92500"/>
          </a:bodyPr>
          <a:lstStyle/>
          <a:p>
            <a:r>
              <a:rPr lang="en-IN" dirty="0" smtClean="0">
                <a:solidFill>
                  <a:srgbClr val="7030A0"/>
                </a:solidFill>
              </a:rPr>
              <a:t> D.C. GLOW DISCHARGE CLEANING POWER SUPPLY</a:t>
            </a:r>
          </a:p>
          <a:p>
            <a:r>
              <a:rPr lang="en-IN" dirty="0" smtClean="0">
                <a:solidFill>
                  <a:srgbClr val="CC00CC"/>
                </a:solidFill>
              </a:rPr>
              <a:t>PULSED OHMIC DISCHARGE POWER SYSTEM USED FOR ECR + PDC DISCHARGE CLEANING SYSTEM</a:t>
            </a:r>
          </a:p>
          <a:p>
            <a:r>
              <a:rPr lang="en-IN" dirty="0" smtClean="0">
                <a:solidFill>
                  <a:srgbClr val="00B050"/>
                </a:solidFill>
              </a:rPr>
              <a:t>GROUNDING MESH IN STAR CONFIGURATION</a:t>
            </a:r>
          </a:p>
          <a:p>
            <a:r>
              <a:rPr lang="en-IN" dirty="0" smtClean="0">
                <a:solidFill>
                  <a:srgbClr val="4A7EBB"/>
                </a:solidFill>
              </a:rPr>
              <a:t>STAND ALONE EARTH LOOP SYSTEM TO DETECT </a:t>
            </a:r>
            <a:r>
              <a:rPr lang="en-IN" dirty="0" smtClean="0">
                <a:solidFill>
                  <a:srgbClr val="7030A0"/>
                </a:solidFill>
              </a:rPr>
              <a:t>(ON LINE /OFF LINE) </a:t>
            </a:r>
            <a:r>
              <a:rPr lang="en-IN" dirty="0" smtClean="0">
                <a:solidFill>
                  <a:srgbClr val="4A7EBB"/>
                </a:solidFill>
              </a:rPr>
              <a:t>EARTH LOOP FAULTS BETWEEN DIAGNOSTICS &amp; VACUUM VESSEL , DIAGNOSTICS &amp; STRUCTURAL ELEMENTS OF ADITYA &amp; ADITYA-U</a:t>
            </a:r>
          </a:p>
          <a:p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SYSTEM PARAMETERS OF ADITYA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7030A0"/>
                </a:solidFill>
              </a:rPr>
              <a:t>MAJOR RADIUS – 0.75M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7030A0"/>
                </a:solidFill>
              </a:rPr>
              <a:t>MINOR RADIUS -  0.25M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4A7EBB"/>
                </a:solidFill>
              </a:rPr>
              <a:t>ECR FREQUENCY – 2.45GHZ +/- 0.1GHZ.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4A7EBB"/>
                </a:solidFill>
              </a:rPr>
              <a:t>MICROWAVE POWER ( LAUNCHED ) – TE-10 ~0.8KW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4A7EBB"/>
                </a:solidFill>
              </a:rPr>
              <a:t>MICROWAVE PULSE DURATION – CW AND PULSED SYSTEM (SEVERAL HUNDRED MILLISECONDS)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70C0"/>
                </a:solidFill>
              </a:rPr>
              <a:t>LIMITER PLASMA – CIRCULAR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70C0"/>
                </a:solidFill>
              </a:rPr>
              <a:t>NEUTRAL GAS – HYDROGEN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OHMIC PHASE    - APPS &amp; CAPACITOR BANK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STRAY VERTICAL MAGNETIC FIELD – ~10 GAUSS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28596" y="285728"/>
            <a:ext cx="8143932" cy="6286544"/>
            <a:chOff x="903288" y="-746536"/>
            <a:chExt cx="5573712" cy="6480586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1714768" y="1142734"/>
              <a:ext cx="4305057" cy="4343595"/>
              <a:chOff x="1980" y="4344"/>
              <a:chExt cx="6780" cy="6840"/>
            </a:xfrm>
          </p:grpSpPr>
          <p:sp>
            <p:nvSpPr>
              <p:cNvPr id="3223" name="Line 3"/>
              <p:cNvSpPr>
                <a:spLocks noChangeShapeType="1"/>
              </p:cNvSpPr>
              <p:nvPr/>
            </p:nvSpPr>
            <p:spPr bwMode="auto">
              <a:xfrm flipV="1">
                <a:off x="1980" y="4344"/>
                <a:ext cx="0" cy="68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" name="Line 4"/>
              <p:cNvSpPr>
                <a:spLocks noChangeShapeType="1"/>
              </p:cNvSpPr>
              <p:nvPr/>
            </p:nvSpPr>
            <p:spPr bwMode="auto">
              <a:xfrm flipV="1">
                <a:off x="1980" y="7854"/>
                <a:ext cx="67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" name="AutoShape 5"/>
              <p:cNvSpPr>
                <a:spLocks noChangeArrowheads="1"/>
              </p:cNvSpPr>
              <p:nvPr/>
            </p:nvSpPr>
            <p:spPr bwMode="auto">
              <a:xfrm>
                <a:off x="3060" y="6144"/>
                <a:ext cx="2700" cy="3379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" name="AutoShape 6"/>
              <p:cNvSpPr>
                <a:spLocks noChangeArrowheads="1"/>
              </p:cNvSpPr>
              <p:nvPr/>
            </p:nvSpPr>
            <p:spPr bwMode="auto">
              <a:xfrm>
                <a:off x="3420" y="6592"/>
                <a:ext cx="1800" cy="234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" name="AutoShape 7"/>
              <p:cNvSpPr>
                <a:spLocks noChangeArrowheads="1"/>
              </p:cNvSpPr>
              <p:nvPr/>
            </p:nvSpPr>
            <p:spPr bwMode="auto">
              <a:xfrm>
                <a:off x="3675" y="6909"/>
                <a:ext cx="1260" cy="175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" name="AutoShape 8"/>
              <p:cNvSpPr>
                <a:spLocks noChangeArrowheads="1"/>
              </p:cNvSpPr>
              <p:nvPr/>
            </p:nvSpPr>
            <p:spPr bwMode="auto">
              <a:xfrm>
                <a:off x="3825" y="7191"/>
                <a:ext cx="900" cy="1260"/>
              </a:xfrm>
              <a:prstGeom prst="bevel">
                <a:avLst>
                  <a:gd name="adj" fmla="val 125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" name="Rectangle 9"/>
              <p:cNvSpPr>
                <a:spLocks noChangeArrowheads="1"/>
              </p:cNvSpPr>
              <p:nvPr/>
            </p:nvSpPr>
            <p:spPr bwMode="auto">
              <a:xfrm>
                <a:off x="2520" y="6592"/>
                <a:ext cx="360" cy="25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" name="Rectangle 10"/>
              <p:cNvSpPr>
                <a:spLocks noChangeArrowheads="1"/>
              </p:cNvSpPr>
              <p:nvPr/>
            </p:nvSpPr>
            <p:spPr bwMode="auto">
              <a:xfrm>
                <a:off x="3555" y="6744"/>
                <a:ext cx="18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" name="Rectangle 11"/>
              <p:cNvSpPr>
                <a:spLocks noChangeArrowheads="1"/>
              </p:cNvSpPr>
              <p:nvPr/>
            </p:nvSpPr>
            <p:spPr bwMode="auto">
              <a:xfrm>
                <a:off x="3555" y="8649"/>
                <a:ext cx="18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" name="Rectangle 12"/>
              <p:cNvSpPr>
                <a:spLocks noChangeArrowheads="1"/>
              </p:cNvSpPr>
              <p:nvPr/>
            </p:nvSpPr>
            <p:spPr bwMode="auto">
              <a:xfrm>
                <a:off x="4890" y="6714"/>
                <a:ext cx="18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" name="Rectangle 13"/>
              <p:cNvSpPr>
                <a:spLocks noChangeArrowheads="1"/>
              </p:cNvSpPr>
              <p:nvPr/>
            </p:nvSpPr>
            <p:spPr bwMode="auto">
              <a:xfrm>
                <a:off x="4920" y="8634"/>
                <a:ext cx="18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" name="Rectangle 14"/>
              <p:cNvSpPr>
                <a:spLocks noChangeArrowheads="1"/>
              </p:cNvSpPr>
              <p:nvPr/>
            </p:nvSpPr>
            <p:spPr bwMode="auto">
              <a:xfrm>
                <a:off x="2880" y="6398"/>
                <a:ext cx="180" cy="28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" name="Rectangle 15"/>
              <p:cNvSpPr>
                <a:spLocks noChangeArrowheads="1"/>
              </p:cNvSpPr>
              <p:nvPr/>
            </p:nvSpPr>
            <p:spPr bwMode="auto">
              <a:xfrm>
                <a:off x="3060" y="9864"/>
                <a:ext cx="36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" name="Rectangle 16"/>
              <p:cNvSpPr>
                <a:spLocks noChangeArrowheads="1"/>
              </p:cNvSpPr>
              <p:nvPr/>
            </p:nvSpPr>
            <p:spPr bwMode="auto">
              <a:xfrm>
                <a:off x="3060" y="10296"/>
                <a:ext cx="36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" name="Rectangle 17"/>
              <p:cNvSpPr>
                <a:spLocks noChangeArrowheads="1"/>
              </p:cNvSpPr>
              <p:nvPr/>
            </p:nvSpPr>
            <p:spPr bwMode="auto">
              <a:xfrm>
                <a:off x="3060" y="5546"/>
                <a:ext cx="36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" name="Rectangle 18"/>
              <p:cNvSpPr>
                <a:spLocks noChangeArrowheads="1"/>
              </p:cNvSpPr>
              <p:nvPr/>
            </p:nvSpPr>
            <p:spPr bwMode="auto">
              <a:xfrm>
                <a:off x="3060" y="5304"/>
                <a:ext cx="36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" name="Rectangle 19"/>
              <p:cNvSpPr>
                <a:spLocks noChangeArrowheads="1"/>
              </p:cNvSpPr>
              <p:nvPr/>
            </p:nvSpPr>
            <p:spPr bwMode="auto">
              <a:xfrm>
                <a:off x="5220" y="9714"/>
                <a:ext cx="18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" name="Rectangle 20"/>
              <p:cNvSpPr>
                <a:spLocks noChangeArrowheads="1"/>
              </p:cNvSpPr>
              <p:nvPr/>
            </p:nvSpPr>
            <p:spPr bwMode="auto">
              <a:xfrm>
                <a:off x="5220" y="5818"/>
                <a:ext cx="18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" name="Rectangle 21"/>
              <p:cNvSpPr>
                <a:spLocks noChangeArrowheads="1"/>
              </p:cNvSpPr>
              <p:nvPr/>
            </p:nvSpPr>
            <p:spPr bwMode="auto">
              <a:xfrm>
                <a:off x="6495" y="9343"/>
                <a:ext cx="36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" name="Rectangle 22"/>
              <p:cNvSpPr>
                <a:spLocks noChangeArrowheads="1"/>
              </p:cNvSpPr>
              <p:nvPr/>
            </p:nvSpPr>
            <p:spPr bwMode="auto">
              <a:xfrm>
                <a:off x="6480" y="6162"/>
                <a:ext cx="36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" name="Rectangle 23"/>
              <p:cNvSpPr>
                <a:spLocks noChangeArrowheads="1"/>
              </p:cNvSpPr>
              <p:nvPr/>
            </p:nvSpPr>
            <p:spPr bwMode="auto">
              <a:xfrm>
                <a:off x="7380" y="5164"/>
                <a:ext cx="540" cy="2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" name="Rectangle 24"/>
              <p:cNvSpPr>
                <a:spLocks noChangeArrowheads="1"/>
              </p:cNvSpPr>
              <p:nvPr/>
            </p:nvSpPr>
            <p:spPr bwMode="auto">
              <a:xfrm>
                <a:off x="7395" y="10404"/>
                <a:ext cx="54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" name="Rectangle 25"/>
              <p:cNvSpPr>
                <a:spLocks noChangeArrowheads="1"/>
              </p:cNvSpPr>
              <p:nvPr/>
            </p:nvSpPr>
            <p:spPr bwMode="auto">
              <a:xfrm>
                <a:off x="7560" y="4944"/>
                <a:ext cx="180" cy="2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" name="Rectangle 26"/>
              <p:cNvSpPr>
                <a:spLocks noChangeArrowheads="1"/>
              </p:cNvSpPr>
              <p:nvPr/>
            </p:nvSpPr>
            <p:spPr bwMode="auto">
              <a:xfrm>
                <a:off x="7575" y="10224"/>
                <a:ext cx="18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" name="Line 32"/>
              <p:cNvSpPr>
                <a:spLocks noChangeShapeType="1"/>
              </p:cNvSpPr>
              <p:nvPr/>
            </p:nvSpPr>
            <p:spPr bwMode="auto">
              <a:xfrm flipH="1">
                <a:off x="2040" y="4344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4" name="Straight Connector 93"/>
            <p:cNvCxnSpPr/>
            <p:nvPr/>
          </p:nvCxnSpPr>
          <p:spPr bwMode="auto">
            <a:xfrm>
              <a:off x="2514600" y="1666875"/>
              <a:ext cx="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 bwMode="auto">
            <a:xfrm>
              <a:off x="2514600" y="2133600"/>
              <a:ext cx="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 bwMode="auto">
            <a:xfrm>
              <a:off x="2514600" y="4572000"/>
              <a:ext cx="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 bwMode="auto">
            <a:xfrm>
              <a:off x="2514600" y="5038725"/>
              <a:ext cx="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auto">
            <a:xfrm>
              <a:off x="3829050" y="2009775"/>
              <a:ext cx="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auto">
            <a:xfrm>
              <a:off x="3867150" y="4676775"/>
              <a:ext cx="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auto">
            <a:xfrm>
              <a:off x="4676775" y="2209800"/>
              <a:ext cx="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auto">
            <a:xfrm>
              <a:off x="4676775" y="4438650"/>
              <a:ext cx="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auto">
            <a:xfrm>
              <a:off x="5334000" y="1809750"/>
              <a:ext cx="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auto">
            <a:xfrm>
              <a:off x="5334000" y="5105400"/>
              <a:ext cx="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auto">
            <a:xfrm>
              <a:off x="5314950" y="1438275"/>
              <a:ext cx="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auto">
            <a:xfrm>
              <a:off x="5334000" y="4800600"/>
              <a:ext cx="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 bwMode="auto">
            <a:xfrm>
              <a:off x="1714500" y="2495550"/>
              <a:ext cx="4572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 bwMode="auto">
            <a:xfrm>
              <a:off x="1714500" y="2190750"/>
              <a:ext cx="8001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 bwMode="auto">
            <a:xfrm>
              <a:off x="1714500" y="4572000"/>
              <a:ext cx="8001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 bwMode="auto">
            <a:xfrm>
              <a:off x="1714500" y="1676400"/>
              <a:ext cx="8001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 bwMode="auto">
            <a:xfrm>
              <a:off x="1714500" y="5105400"/>
              <a:ext cx="8001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 bwMode="auto">
            <a:xfrm>
              <a:off x="1724025" y="2028825"/>
              <a:ext cx="2105025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 bwMode="auto">
            <a:xfrm>
              <a:off x="1743075" y="4743450"/>
              <a:ext cx="2105025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 bwMode="auto">
            <a:xfrm>
              <a:off x="1724025" y="2257425"/>
              <a:ext cx="29718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 bwMode="auto">
            <a:xfrm>
              <a:off x="1724025" y="4467225"/>
              <a:ext cx="29718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 bwMode="auto">
            <a:xfrm>
              <a:off x="1724025" y="1866900"/>
              <a:ext cx="3609975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 bwMode="auto">
            <a:xfrm>
              <a:off x="1695450" y="1466850"/>
              <a:ext cx="3609975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 bwMode="auto">
            <a:xfrm>
              <a:off x="1724025" y="4819650"/>
              <a:ext cx="3609975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 bwMode="auto">
            <a:xfrm>
              <a:off x="1724025" y="5229225"/>
              <a:ext cx="3609975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 bwMode="auto">
            <a:xfrm>
              <a:off x="5495925" y="1743075"/>
              <a:ext cx="1428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 bwMode="auto">
            <a:xfrm>
              <a:off x="5381625" y="1600200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 bwMode="auto">
            <a:xfrm>
              <a:off x="5381625" y="4924425"/>
              <a:ext cx="1428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 bwMode="auto">
            <a:xfrm>
              <a:off x="5495925" y="5057775"/>
              <a:ext cx="2857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auto">
            <a:xfrm>
              <a:off x="4800600" y="2362200"/>
              <a:ext cx="1428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 bwMode="auto">
            <a:xfrm>
              <a:off x="4800600" y="4381500"/>
              <a:ext cx="1428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 bwMode="auto">
            <a:xfrm>
              <a:off x="3886200" y="2133600"/>
              <a:ext cx="4000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>
              <a:off x="2638425" y="1990725"/>
              <a:ext cx="23907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>
              <a:off x="2638425" y="1828800"/>
              <a:ext cx="18097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>
              <a:off x="3686175" y="2705100"/>
              <a:ext cx="8858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 bwMode="auto">
            <a:xfrm>
              <a:off x="3876675" y="4619625"/>
              <a:ext cx="4095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 bwMode="auto">
            <a:xfrm>
              <a:off x="2628900" y="4724400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 bwMode="auto">
            <a:xfrm>
              <a:off x="2640013" y="4981575"/>
              <a:ext cx="21034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auto">
            <a:xfrm>
              <a:off x="3695700" y="3924300"/>
              <a:ext cx="8858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5" name="Rectangle 19"/>
            <p:cNvSpPr>
              <a:spLocks noChangeArrowheads="1"/>
            </p:cNvSpPr>
            <p:nvPr/>
          </p:nvSpPr>
          <p:spPr bwMode="auto">
            <a:xfrm>
              <a:off x="2548157" y="1553041"/>
              <a:ext cx="623854" cy="24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BV1 (T)</a:t>
              </a:r>
            </a:p>
          </p:txBody>
        </p:sp>
        <p:sp>
          <p:nvSpPr>
            <p:cNvPr id="3116" name="Rectangle 106"/>
            <p:cNvSpPr>
              <a:spLocks noChangeArrowheads="1"/>
            </p:cNvSpPr>
            <p:nvPr/>
          </p:nvSpPr>
          <p:spPr bwMode="auto">
            <a:xfrm>
              <a:off x="2570319" y="4952905"/>
              <a:ext cx="630265" cy="24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BV1 (B)</a:t>
              </a:r>
            </a:p>
          </p:txBody>
        </p:sp>
        <p:sp>
          <p:nvSpPr>
            <p:cNvPr id="3117" name="Rectangle 107"/>
            <p:cNvSpPr>
              <a:spLocks noChangeArrowheads="1"/>
            </p:cNvSpPr>
            <p:nvPr/>
          </p:nvSpPr>
          <p:spPr bwMode="auto">
            <a:xfrm>
              <a:off x="4614966" y="1591858"/>
              <a:ext cx="623854" cy="24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BV2 (T)</a:t>
              </a:r>
            </a:p>
          </p:txBody>
        </p:sp>
        <p:sp>
          <p:nvSpPr>
            <p:cNvPr id="3118" name="Rectangle 109"/>
            <p:cNvSpPr>
              <a:spLocks noChangeArrowheads="1"/>
            </p:cNvSpPr>
            <p:nvPr/>
          </p:nvSpPr>
          <p:spPr bwMode="auto">
            <a:xfrm>
              <a:off x="5486456" y="5011487"/>
              <a:ext cx="630265" cy="24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BV2 (B)</a:t>
              </a:r>
            </a:p>
          </p:txBody>
        </p:sp>
        <p:sp>
          <p:nvSpPr>
            <p:cNvPr id="3119" name="Rectangle 110"/>
            <p:cNvSpPr>
              <a:spLocks noChangeArrowheads="1"/>
            </p:cNvSpPr>
            <p:nvPr/>
          </p:nvSpPr>
          <p:spPr bwMode="auto">
            <a:xfrm>
              <a:off x="4696063" y="1418971"/>
              <a:ext cx="609428" cy="24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TR5 (T)</a:t>
              </a:r>
            </a:p>
          </p:txBody>
        </p:sp>
        <p:sp>
          <p:nvSpPr>
            <p:cNvPr id="3120" name="Rectangle 111"/>
            <p:cNvSpPr>
              <a:spLocks noChangeArrowheads="1"/>
            </p:cNvSpPr>
            <p:nvPr/>
          </p:nvSpPr>
          <p:spPr bwMode="auto">
            <a:xfrm>
              <a:off x="4753072" y="4782876"/>
              <a:ext cx="615839" cy="24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TR5 (B)</a:t>
              </a:r>
            </a:p>
          </p:txBody>
        </p:sp>
        <p:sp>
          <p:nvSpPr>
            <p:cNvPr id="3121" name="Rectangle 112"/>
            <p:cNvSpPr>
              <a:spLocks noChangeArrowheads="1"/>
            </p:cNvSpPr>
            <p:nvPr/>
          </p:nvSpPr>
          <p:spPr bwMode="auto">
            <a:xfrm>
              <a:off x="4419716" y="2420570"/>
              <a:ext cx="609428" cy="24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TR4 (T)</a:t>
              </a:r>
            </a:p>
          </p:txBody>
        </p:sp>
        <p:sp>
          <p:nvSpPr>
            <p:cNvPr id="3122" name="Rectangle 113"/>
            <p:cNvSpPr>
              <a:spLocks noChangeArrowheads="1"/>
            </p:cNvSpPr>
            <p:nvPr/>
          </p:nvSpPr>
          <p:spPr bwMode="auto">
            <a:xfrm>
              <a:off x="4346771" y="4097046"/>
              <a:ext cx="615839" cy="24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TR4 (B)</a:t>
              </a:r>
            </a:p>
          </p:txBody>
        </p:sp>
        <p:sp>
          <p:nvSpPr>
            <p:cNvPr id="3123" name="Rectangle 114"/>
            <p:cNvSpPr>
              <a:spLocks noChangeArrowheads="1"/>
            </p:cNvSpPr>
            <p:nvPr/>
          </p:nvSpPr>
          <p:spPr bwMode="auto">
            <a:xfrm>
              <a:off x="3229296" y="2000022"/>
              <a:ext cx="609428" cy="24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TR3 (T)</a:t>
              </a:r>
            </a:p>
          </p:txBody>
        </p:sp>
        <p:sp>
          <p:nvSpPr>
            <p:cNvPr id="3124" name="Rectangle 116"/>
            <p:cNvSpPr>
              <a:spLocks noChangeArrowheads="1"/>
            </p:cNvSpPr>
            <p:nvPr/>
          </p:nvSpPr>
          <p:spPr bwMode="auto">
            <a:xfrm>
              <a:off x="3251458" y="4495684"/>
              <a:ext cx="615839" cy="24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TR3 (B)</a:t>
              </a:r>
            </a:p>
          </p:txBody>
        </p:sp>
        <p:sp>
          <p:nvSpPr>
            <p:cNvPr id="3125" name="Rectangle 117"/>
            <p:cNvSpPr>
              <a:spLocks noChangeArrowheads="1"/>
            </p:cNvSpPr>
            <p:nvPr/>
          </p:nvSpPr>
          <p:spPr bwMode="auto">
            <a:xfrm>
              <a:off x="2591157" y="2010977"/>
              <a:ext cx="609428" cy="24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TR2 (T)</a:t>
              </a:r>
            </a:p>
          </p:txBody>
        </p:sp>
        <p:sp>
          <p:nvSpPr>
            <p:cNvPr id="3126" name="Rectangle 118"/>
            <p:cNvSpPr>
              <a:spLocks noChangeArrowheads="1"/>
            </p:cNvSpPr>
            <p:nvPr/>
          </p:nvSpPr>
          <p:spPr bwMode="auto">
            <a:xfrm>
              <a:off x="2591019" y="4478063"/>
              <a:ext cx="615839" cy="24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TR2 (B)</a:t>
              </a:r>
            </a:p>
          </p:txBody>
        </p:sp>
        <p:sp>
          <p:nvSpPr>
            <p:cNvPr id="3127" name="Rectangle 119"/>
            <p:cNvSpPr>
              <a:spLocks noChangeArrowheads="1"/>
            </p:cNvSpPr>
            <p:nvPr/>
          </p:nvSpPr>
          <p:spPr bwMode="auto">
            <a:xfrm>
              <a:off x="2391005" y="2352463"/>
              <a:ext cx="912378" cy="24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FFB Inner (T)</a:t>
              </a:r>
            </a:p>
          </p:txBody>
        </p:sp>
        <p:sp>
          <p:nvSpPr>
            <p:cNvPr id="3128" name="Rectangle 120"/>
            <p:cNvSpPr>
              <a:spLocks noChangeArrowheads="1"/>
            </p:cNvSpPr>
            <p:nvPr/>
          </p:nvSpPr>
          <p:spPr bwMode="auto">
            <a:xfrm>
              <a:off x="1194246" y="3037818"/>
              <a:ext cx="444327" cy="24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TR1 </a:t>
              </a:r>
            </a:p>
          </p:txBody>
        </p:sp>
        <p:sp>
          <p:nvSpPr>
            <p:cNvPr id="3129" name="Rectangle 122"/>
            <p:cNvSpPr>
              <a:spLocks noChangeArrowheads="1"/>
            </p:cNvSpPr>
            <p:nvPr/>
          </p:nvSpPr>
          <p:spPr bwMode="auto">
            <a:xfrm>
              <a:off x="2415138" y="4077995"/>
              <a:ext cx="918789" cy="24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FFB Inner (B)</a:t>
              </a:r>
            </a:p>
          </p:txBody>
        </p:sp>
        <p:sp>
          <p:nvSpPr>
            <p:cNvPr id="3130" name="Rectangle 123"/>
            <p:cNvSpPr>
              <a:spLocks noChangeArrowheads="1"/>
            </p:cNvSpPr>
            <p:nvPr/>
          </p:nvSpPr>
          <p:spPr bwMode="auto">
            <a:xfrm>
              <a:off x="3229158" y="2352463"/>
              <a:ext cx="933216" cy="24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FFB Outer (T)</a:t>
              </a:r>
            </a:p>
          </p:txBody>
        </p:sp>
        <p:sp>
          <p:nvSpPr>
            <p:cNvPr id="3131" name="Rectangle 124"/>
            <p:cNvSpPr>
              <a:spLocks noChangeArrowheads="1"/>
            </p:cNvSpPr>
            <p:nvPr/>
          </p:nvSpPr>
          <p:spPr bwMode="auto">
            <a:xfrm>
              <a:off x="3257731" y="4076566"/>
              <a:ext cx="939628" cy="24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FFB Outer (B)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2647950" y="2544763"/>
              <a:ext cx="88900" cy="11588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 bwMode="auto">
            <a:xfrm flipH="1">
              <a:off x="3657600" y="2514600"/>
              <a:ext cx="152400" cy="1524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 bwMode="auto">
            <a:xfrm flipH="1" flipV="1">
              <a:off x="3651250" y="3968750"/>
              <a:ext cx="152400" cy="20161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 bwMode="auto">
            <a:xfrm flipV="1">
              <a:off x="2606675" y="3983038"/>
              <a:ext cx="107950" cy="15081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1500188" y="3151188"/>
              <a:ext cx="5572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7" name="Rectangle 128"/>
            <p:cNvSpPr>
              <a:spLocks noChangeArrowheads="1"/>
            </p:cNvSpPr>
            <p:nvPr/>
          </p:nvSpPr>
          <p:spPr bwMode="auto">
            <a:xfrm>
              <a:off x="1011141" y="4019413"/>
              <a:ext cx="665530" cy="400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Buckling</a:t>
              </a:r>
            </a:p>
            <a:p>
              <a:r>
                <a:rPr lang="en-US" sz="1000"/>
                <a:t>Cylinder </a:t>
              </a:r>
            </a:p>
          </p:txBody>
        </p:sp>
        <p:cxnSp>
          <p:nvCxnSpPr>
            <p:cNvPr id="81" name="Straight Arrow Connector 80"/>
            <p:cNvCxnSpPr/>
            <p:nvPr/>
          </p:nvCxnSpPr>
          <p:spPr bwMode="auto">
            <a:xfrm>
              <a:off x="1519238" y="4238625"/>
              <a:ext cx="76676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9" name="Rectangle 130"/>
            <p:cNvSpPr>
              <a:spLocks noChangeArrowheads="1"/>
            </p:cNvSpPr>
            <p:nvPr/>
          </p:nvSpPr>
          <p:spPr bwMode="auto">
            <a:xfrm>
              <a:off x="2133845" y="1019617"/>
              <a:ext cx="772925" cy="24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Major Axis</a:t>
              </a:r>
            </a:p>
          </p:txBody>
        </p:sp>
        <p:cxnSp>
          <p:nvCxnSpPr>
            <p:cNvPr id="83" name="Straight Arrow Connector 82"/>
            <p:cNvCxnSpPr/>
            <p:nvPr/>
          </p:nvCxnSpPr>
          <p:spPr bwMode="auto">
            <a:xfrm flipV="1">
              <a:off x="4943475" y="2362200"/>
              <a:ext cx="0" cy="99695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 bwMode="auto">
            <a:xfrm>
              <a:off x="4943475" y="3390900"/>
              <a:ext cx="0" cy="9906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 bwMode="auto">
            <a:xfrm flipV="1">
              <a:off x="4267200" y="2133600"/>
              <a:ext cx="0" cy="12192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 bwMode="auto">
            <a:xfrm>
              <a:off x="4267200" y="3390900"/>
              <a:ext cx="0" cy="122872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 bwMode="auto">
            <a:xfrm flipV="1">
              <a:off x="5562600" y="1744663"/>
              <a:ext cx="0" cy="160813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 bwMode="auto">
            <a:xfrm>
              <a:off x="5562600" y="3400425"/>
              <a:ext cx="0" cy="150495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 bwMode="auto">
            <a:xfrm flipV="1">
              <a:off x="5781675" y="1600200"/>
              <a:ext cx="0" cy="17430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 bwMode="auto">
            <a:xfrm>
              <a:off x="5781675" y="3381375"/>
              <a:ext cx="0" cy="165735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 bwMode="auto">
            <a:xfrm flipV="1">
              <a:off x="5029200" y="2020888"/>
              <a:ext cx="0" cy="133191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/>
            <p:nvPr/>
          </p:nvCxnSpPr>
          <p:spPr bwMode="auto">
            <a:xfrm>
              <a:off x="5029200" y="3381375"/>
              <a:ext cx="0" cy="13335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 bwMode="auto">
            <a:xfrm flipV="1">
              <a:off x="4419600" y="1866900"/>
              <a:ext cx="0" cy="149383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/>
            <p:nvPr/>
          </p:nvCxnSpPr>
          <p:spPr bwMode="auto">
            <a:xfrm>
              <a:off x="4419600" y="3381375"/>
              <a:ext cx="0" cy="159861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/>
            <p:nvPr/>
          </p:nvCxnSpPr>
          <p:spPr bwMode="auto">
            <a:xfrm flipV="1">
              <a:off x="4543425" y="2714625"/>
              <a:ext cx="0" cy="6508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 bwMode="auto">
            <a:xfrm>
              <a:off x="4543425" y="3371850"/>
              <a:ext cx="0" cy="5238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4" name="Rectangle 178"/>
            <p:cNvSpPr>
              <a:spLocks noChangeArrowheads="1"/>
            </p:cNvSpPr>
            <p:nvPr/>
          </p:nvSpPr>
          <p:spPr bwMode="auto">
            <a:xfrm>
              <a:off x="5943630" y="3230232"/>
              <a:ext cx="519665" cy="277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Z = 0</a:t>
              </a:r>
            </a:p>
          </p:txBody>
        </p:sp>
        <p:cxnSp>
          <p:nvCxnSpPr>
            <p:cNvPr id="3097" name="Straight Connector 3096"/>
            <p:cNvCxnSpPr/>
            <p:nvPr/>
          </p:nvCxnSpPr>
          <p:spPr bwMode="auto">
            <a:xfrm>
              <a:off x="3162300" y="3298825"/>
              <a:ext cx="0" cy="1587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 bwMode="auto">
            <a:xfrm>
              <a:off x="1519238" y="3505200"/>
              <a:ext cx="136842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7" name="Rectangle 196"/>
            <p:cNvSpPr>
              <a:spLocks noChangeArrowheads="1"/>
            </p:cNvSpPr>
            <p:nvPr/>
          </p:nvSpPr>
          <p:spPr bwMode="auto">
            <a:xfrm>
              <a:off x="1056022" y="3428837"/>
              <a:ext cx="620648" cy="400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Vacuum</a:t>
              </a:r>
            </a:p>
            <a:p>
              <a:r>
                <a:rPr lang="en-US" sz="1000"/>
                <a:t>Vessel </a:t>
              </a:r>
            </a:p>
          </p:txBody>
        </p:sp>
        <p:sp>
          <p:nvSpPr>
            <p:cNvPr id="3158" name="Rectangle 200"/>
            <p:cNvSpPr>
              <a:spLocks noChangeArrowheads="1"/>
            </p:cNvSpPr>
            <p:nvPr/>
          </p:nvSpPr>
          <p:spPr bwMode="auto">
            <a:xfrm>
              <a:off x="1240357" y="4343278"/>
              <a:ext cx="436313" cy="400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 TF</a:t>
              </a:r>
            </a:p>
            <a:p>
              <a:r>
                <a:rPr lang="en-US" sz="1000"/>
                <a:t>Coil </a:t>
              </a:r>
            </a:p>
          </p:txBody>
        </p:sp>
        <p:cxnSp>
          <p:nvCxnSpPr>
            <p:cNvPr id="173" name="Straight Arrow Connector 172"/>
            <p:cNvCxnSpPr/>
            <p:nvPr/>
          </p:nvCxnSpPr>
          <p:spPr bwMode="auto">
            <a:xfrm>
              <a:off x="1524000" y="4419600"/>
              <a:ext cx="9906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0" name="Text Box 80"/>
            <p:cNvSpPr txBox="1">
              <a:spLocks noChangeArrowheads="1"/>
            </p:cNvSpPr>
            <p:nvPr/>
          </p:nvSpPr>
          <p:spPr bwMode="auto">
            <a:xfrm>
              <a:off x="1295692" y="3230391"/>
              <a:ext cx="609566" cy="274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R=0</a:t>
              </a:r>
              <a:endParaRPr lang="en-GB" sz="1200"/>
            </a:p>
          </p:txBody>
        </p:sp>
        <p:sp>
          <p:nvSpPr>
            <p:cNvPr id="3161" name="Rectangle 208"/>
            <p:cNvSpPr>
              <a:spLocks noChangeArrowheads="1"/>
            </p:cNvSpPr>
            <p:nvPr/>
          </p:nvSpPr>
          <p:spPr bwMode="auto">
            <a:xfrm>
              <a:off x="1695719" y="2485819"/>
              <a:ext cx="415475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00B050"/>
                  </a:solidFill>
                </a:rPr>
                <a:t>223.7</a:t>
              </a:r>
            </a:p>
          </p:txBody>
        </p:sp>
        <p:sp>
          <p:nvSpPr>
            <p:cNvPr id="3162" name="Rectangle 209"/>
            <p:cNvSpPr>
              <a:spLocks noChangeArrowheads="1"/>
            </p:cNvSpPr>
            <p:nvPr/>
          </p:nvSpPr>
          <p:spPr bwMode="auto">
            <a:xfrm>
              <a:off x="1829062" y="2038124"/>
              <a:ext cx="415475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00B050"/>
                  </a:solidFill>
                </a:rPr>
                <a:t>395.3</a:t>
              </a:r>
            </a:p>
          </p:txBody>
        </p:sp>
        <p:sp>
          <p:nvSpPr>
            <p:cNvPr id="3163" name="Rectangle 210"/>
            <p:cNvSpPr>
              <a:spLocks noChangeArrowheads="1"/>
            </p:cNvSpPr>
            <p:nvPr/>
          </p:nvSpPr>
          <p:spPr bwMode="auto">
            <a:xfrm>
              <a:off x="1867160" y="1857141"/>
              <a:ext cx="389828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00B050"/>
                  </a:solidFill>
                </a:rPr>
                <a:t>1226</a:t>
              </a:r>
            </a:p>
          </p:txBody>
        </p:sp>
        <p:sp>
          <p:nvSpPr>
            <p:cNvPr id="3164" name="Rectangle 211"/>
            <p:cNvSpPr>
              <a:spLocks noChangeArrowheads="1"/>
            </p:cNvSpPr>
            <p:nvPr/>
          </p:nvSpPr>
          <p:spPr bwMode="auto">
            <a:xfrm>
              <a:off x="1933831" y="4571888"/>
              <a:ext cx="389828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00B050"/>
                  </a:solidFill>
                </a:rPr>
                <a:t>1226</a:t>
              </a:r>
            </a:p>
          </p:txBody>
        </p:sp>
        <p:sp>
          <p:nvSpPr>
            <p:cNvPr id="3165" name="Rectangle 212"/>
            <p:cNvSpPr>
              <a:spLocks noChangeArrowheads="1"/>
            </p:cNvSpPr>
            <p:nvPr/>
          </p:nvSpPr>
          <p:spPr bwMode="auto">
            <a:xfrm>
              <a:off x="1952880" y="4937485"/>
              <a:ext cx="338535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00B050"/>
                  </a:solidFill>
                </a:rPr>
                <a:t>382</a:t>
              </a:r>
            </a:p>
          </p:txBody>
        </p:sp>
        <p:sp>
          <p:nvSpPr>
            <p:cNvPr id="3166" name="Rectangle 213"/>
            <p:cNvSpPr>
              <a:spLocks noChangeArrowheads="1"/>
            </p:cNvSpPr>
            <p:nvPr/>
          </p:nvSpPr>
          <p:spPr bwMode="auto">
            <a:xfrm>
              <a:off x="1844440" y="1697749"/>
              <a:ext cx="466768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 dirty="0">
                  <a:solidFill>
                    <a:srgbClr val="00B050"/>
                  </a:solidFill>
                </a:rPr>
                <a:t>1639.9</a:t>
              </a:r>
            </a:p>
          </p:txBody>
        </p:sp>
        <p:sp>
          <p:nvSpPr>
            <p:cNvPr id="3167" name="Rectangle 214"/>
            <p:cNvSpPr>
              <a:spLocks noChangeArrowheads="1"/>
            </p:cNvSpPr>
            <p:nvPr/>
          </p:nvSpPr>
          <p:spPr bwMode="auto">
            <a:xfrm>
              <a:off x="1895733" y="4419481"/>
              <a:ext cx="415475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00B050"/>
                  </a:solidFill>
                </a:rPr>
                <a:t>395.3</a:t>
              </a:r>
            </a:p>
          </p:txBody>
        </p:sp>
        <p:sp>
          <p:nvSpPr>
            <p:cNvPr id="3168" name="Rectangle 215"/>
            <p:cNvSpPr>
              <a:spLocks noChangeArrowheads="1"/>
            </p:cNvSpPr>
            <p:nvPr/>
          </p:nvSpPr>
          <p:spPr bwMode="auto">
            <a:xfrm>
              <a:off x="4353045" y="2041755"/>
              <a:ext cx="389828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00B050"/>
                  </a:solidFill>
                </a:rPr>
                <a:t>1534</a:t>
              </a:r>
            </a:p>
          </p:txBody>
        </p:sp>
        <p:sp>
          <p:nvSpPr>
            <p:cNvPr id="3169" name="Rectangle 216"/>
            <p:cNvSpPr>
              <a:spLocks noChangeArrowheads="1"/>
            </p:cNvSpPr>
            <p:nvPr/>
          </p:nvSpPr>
          <p:spPr bwMode="auto">
            <a:xfrm>
              <a:off x="4353045" y="4480265"/>
              <a:ext cx="389828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00B050"/>
                  </a:solidFill>
                </a:rPr>
                <a:t>1534</a:t>
              </a:r>
            </a:p>
          </p:txBody>
        </p:sp>
        <p:sp>
          <p:nvSpPr>
            <p:cNvPr id="3170" name="Rectangle 217"/>
            <p:cNvSpPr>
              <a:spLocks noChangeArrowheads="1"/>
            </p:cNvSpPr>
            <p:nvPr/>
          </p:nvSpPr>
          <p:spPr bwMode="auto">
            <a:xfrm>
              <a:off x="3352976" y="4785078"/>
              <a:ext cx="389828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00B050"/>
                  </a:solidFill>
                </a:rPr>
                <a:t>1648</a:t>
              </a:r>
            </a:p>
          </p:txBody>
        </p:sp>
        <p:sp>
          <p:nvSpPr>
            <p:cNvPr id="3171" name="Rectangle 218"/>
            <p:cNvSpPr>
              <a:spLocks noChangeArrowheads="1"/>
            </p:cNvSpPr>
            <p:nvPr/>
          </p:nvSpPr>
          <p:spPr bwMode="auto">
            <a:xfrm>
              <a:off x="3352976" y="1447548"/>
              <a:ext cx="389828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00B050"/>
                  </a:solidFill>
                </a:rPr>
                <a:t>1648</a:t>
              </a:r>
            </a:p>
          </p:txBody>
        </p:sp>
        <p:sp>
          <p:nvSpPr>
            <p:cNvPr id="3172" name="Rectangle 219"/>
            <p:cNvSpPr>
              <a:spLocks noChangeArrowheads="1"/>
            </p:cNvSpPr>
            <p:nvPr/>
          </p:nvSpPr>
          <p:spPr bwMode="auto">
            <a:xfrm>
              <a:off x="1952880" y="1504700"/>
              <a:ext cx="338535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00B050"/>
                  </a:solidFill>
                </a:rPr>
                <a:t>382</a:t>
              </a:r>
            </a:p>
          </p:txBody>
        </p:sp>
        <p:sp>
          <p:nvSpPr>
            <p:cNvPr id="3173" name="Rectangle 220"/>
            <p:cNvSpPr>
              <a:spLocks noChangeArrowheads="1"/>
            </p:cNvSpPr>
            <p:nvPr/>
          </p:nvSpPr>
          <p:spPr bwMode="auto">
            <a:xfrm>
              <a:off x="1829062" y="5199137"/>
              <a:ext cx="466768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00B050"/>
                  </a:solidFill>
                </a:rPr>
                <a:t>1639.9</a:t>
              </a:r>
            </a:p>
          </p:txBody>
        </p:sp>
        <p:cxnSp>
          <p:nvCxnSpPr>
            <p:cNvPr id="180" name="Straight Connector 179"/>
            <p:cNvCxnSpPr/>
            <p:nvPr/>
          </p:nvCxnSpPr>
          <p:spPr bwMode="auto">
            <a:xfrm>
              <a:off x="2171700" y="2417763"/>
              <a:ext cx="0" cy="1539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 bwMode="auto">
            <a:xfrm>
              <a:off x="2400300" y="2352675"/>
              <a:ext cx="0" cy="87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6" name="Rectangle 230"/>
            <p:cNvSpPr>
              <a:spLocks noChangeArrowheads="1"/>
            </p:cNvSpPr>
            <p:nvPr/>
          </p:nvSpPr>
          <p:spPr bwMode="auto">
            <a:xfrm>
              <a:off x="1829062" y="2285785"/>
              <a:ext cx="338535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00B050"/>
                  </a:solidFill>
                </a:rPr>
                <a:t>300</a:t>
              </a:r>
            </a:p>
          </p:txBody>
        </p:sp>
        <p:cxnSp>
          <p:nvCxnSpPr>
            <p:cNvPr id="236" name="Straight Arrow Connector 235"/>
            <p:cNvCxnSpPr/>
            <p:nvPr/>
          </p:nvCxnSpPr>
          <p:spPr bwMode="auto">
            <a:xfrm>
              <a:off x="1733550" y="2333625"/>
              <a:ext cx="638175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/>
            <p:nvPr/>
          </p:nvCxnSpPr>
          <p:spPr bwMode="auto">
            <a:xfrm>
              <a:off x="1714500" y="3362325"/>
              <a:ext cx="14478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9" name="Rectangle 241"/>
            <p:cNvSpPr>
              <a:spLocks noChangeArrowheads="1"/>
            </p:cNvSpPr>
            <p:nvPr/>
          </p:nvSpPr>
          <p:spPr bwMode="auto">
            <a:xfrm>
              <a:off x="2338204" y="3184807"/>
              <a:ext cx="338535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00B050"/>
                  </a:solidFill>
                </a:rPr>
                <a:t>750</a:t>
              </a:r>
            </a:p>
          </p:txBody>
        </p:sp>
        <p:cxnSp>
          <p:nvCxnSpPr>
            <p:cNvPr id="243" name="Straight Connector 242"/>
            <p:cNvCxnSpPr/>
            <p:nvPr/>
          </p:nvCxnSpPr>
          <p:spPr bwMode="auto">
            <a:xfrm>
              <a:off x="2771775" y="2770188"/>
              <a:ext cx="0" cy="873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 bwMode="auto">
            <a:xfrm>
              <a:off x="2771775" y="3798888"/>
              <a:ext cx="0" cy="873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 bwMode="auto">
            <a:xfrm>
              <a:off x="1724025" y="2819400"/>
              <a:ext cx="104775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/>
            <p:cNvCxnSpPr/>
            <p:nvPr/>
          </p:nvCxnSpPr>
          <p:spPr bwMode="auto">
            <a:xfrm>
              <a:off x="1714500" y="3848100"/>
              <a:ext cx="104775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4" name="Rectangle 249"/>
            <p:cNvSpPr>
              <a:spLocks noChangeArrowheads="1"/>
            </p:cNvSpPr>
            <p:nvPr/>
          </p:nvSpPr>
          <p:spPr bwMode="auto">
            <a:xfrm>
              <a:off x="1752866" y="3842061"/>
              <a:ext cx="338535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00B050"/>
                  </a:solidFill>
                </a:rPr>
                <a:t>450</a:t>
              </a:r>
            </a:p>
          </p:txBody>
        </p:sp>
        <p:sp>
          <p:nvSpPr>
            <p:cNvPr id="3185" name="Rectangle 250"/>
            <p:cNvSpPr>
              <a:spLocks noChangeArrowheads="1"/>
            </p:cNvSpPr>
            <p:nvPr/>
          </p:nvSpPr>
          <p:spPr bwMode="auto">
            <a:xfrm>
              <a:off x="1752866" y="2647752"/>
              <a:ext cx="338535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00B050"/>
                  </a:solidFill>
                </a:rPr>
                <a:t>450</a:t>
              </a:r>
            </a:p>
          </p:txBody>
        </p:sp>
        <p:cxnSp>
          <p:nvCxnSpPr>
            <p:cNvPr id="252" name="Straight Connector 251"/>
            <p:cNvCxnSpPr/>
            <p:nvPr/>
          </p:nvCxnSpPr>
          <p:spPr bwMode="auto">
            <a:xfrm>
              <a:off x="3638550" y="2752725"/>
              <a:ext cx="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 bwMode="auto">
            <a:xfrm>
              <a:off x="3648075" y="3789363"/>
              <a:ext cx="0" cy="873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/>
            <p:nvPr/>
          </p:nvCxnSpPr>
          <p:spPr bwMode="auto">
            <a:xfrm>
              <a:off x="1714500" y="2905125"/>
              <a:ext cx="1933575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/>
            <p:nvPr/>
          </p:nvCxnSpPr>
          <p:spPr bwMode="auto">
            <a:xfrm>
              <a:off x="1714500" y="3781425"/>
              <a:ext cx="1933575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0" name="Rectangle 261"/>
            <p:cNvSpPr>
              <a:spLocks noChangeArrowheads="1"/>
            </p:cNvSpPr>
            <p:nvPr/>
          </p:nvSpPr>
          <p:spPr bwMode="auto">
            <a:xfrm>
              <a:off x="1705244" y="3564008"/>
              <a:ext cx="389828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00B050"/>
                  </a:solidFill>
                </a:rPr>
                <a:t>1070</a:t>
              </a:r>
            </a:p>
          </p:txBody>
        </p:sp>
        <p:sp>
          <p:nvSpPr>
            <p:cNvPr id="3191" name="Rectangle 262"/>
            <p:cNvSpPr>
              <a:spLocks noChangeArrowheads="1"/>
            </p:cNvSpPr>
            <p:nvPr/>
          </p:nvSpPr>
          <p:spPr bwMode="auto">
            <a:xfrm>
              <a:off x="1705244" y="2918095"/>
              <a:ext cx="389828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00B050"/>
                  </a:solidFill>
                </a:rPr>
                <a:t>1070</a:t>
              </a:r>
            </a:p>
          </p:txBody>
        </p:sp>
        <p:sp>
          <p:nvSpPr>
            <p:cNvPr id="3192" name="Rectangle 263"/>
            <p:cNvSpPr>
              <a:spLocks noChangeArrowheads="1"/>
            </p:cNvSpPr>
            <p:nvPr/>
          </p:nvSpPr>
          <p:spPr bwMode="auto">
            <a:xfrm>
              <a:off x="5000708" y="2133378"/>
              <a:ext cx="338535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/>
                <a:t>838</a:t>
              </a:r>
            </a:p>
          </p:txBody>
        </p:sp>
        <p:sp>
          <p:nvSpPr>
            <p:cNvPr id="3193" name="Rectangle 264"/>
            <p:cNvSpPr>
              <a:spLocks noChangeArrowheads="1"/>
            </p:cNvSpPr>
            <p:nvPr/>
          </p:nvSpPr>
          <p:spPr bwMode="auto">
            <a:xfrm>
              <a:off x="4974319" y="3527722"/>
              <a:ext cx="397844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/>
                <a:t>- 838</a:t>
              </a:r>
            </a:p>
          </p:txBody>
        </p:sp>
        <p:sp>
          <p:nvSpPr>
            <p:cNvPr id="3194" name="Rectangle 265"/>
            <p:cNvSpPr>
              <a:spLocks noChangeArrowheads="1"/>
            </p:cNvSpPr>
            <p:nvPr/>
          </p:nvSpPr>
          <p:spPr bwMode="auto">
            <a:xfrm>
              <a:off x="3905395" y="2101538"/>
              <a:ext cx="338535" cy="221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/>
                <a:t>725</a:t>
              </a:r>
            </a:p>
          </p:txBody>
        </p:sp>
        <p:sp>
          <p:nvSpPr>
            <p:cNvPr id="3195" name="Rectangle 266"/>
            <p:cNvSpPr>
              <a:spLocks noChangeArrowheads="1"/>
            </p:cNvSpPr>
            <p:nvPr/>
          </p:nvSpPr>
          <p:spPr bwMode="auto">
            <a:xfrm>
              <a:off x="3886346" y="4438532"/>
              <a:ext cx="397844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/>
                <a:t>- 725</a:t>
              </a:r>
            </a:p>
          </p:txBody>
        </p:sp>
        <p:sp>
          <p:nvSpPr>
            <p:cNvPr id="3196" name="Rectangle 267"/>
            <p:cNvSpPr>
              <a:spLocks noChangeArrowheads="1"/>
            </p:cNvSpPr>
            <p:nvPr/>
          </p:nvSpPr>
          <p:spPr bwMode="auto">
            <a:xfrm>
              <a:off x="4648303" y="2666802"/>
              <a:ext cx="338535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/>
                <a:t>600</a:t>
              </a:r>
            </a:p>
          </p:txBody>
        </p:sp>
        <p:sp>
          <p:nvSpPr>
            <p:cNvPr id="3197" name="Rectangle 268"/>
            <p:cNvSpPr>
              <a:spLocks noChangeArrowheads="1"/>
            </p:cNvSpPr>
            <p:nvPr/>
          </p:nvSpPr>
          <p:spPr bwMode="auto">
            <a:xfrm>
              <a:off x="4572107" y="3975417"/>
              <a:ext cx="397844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/>
                <a:t>- 600</a:t>
              </a:r>
            </a:p>
          </p:txBody>
        </p:sp>
        <p:sp>
          <p:nvSpPr>
            <p:cNvPr id="3198" name="Rectangle 269"/>
            <p:cNvSpPr>
              <a:spLocks noChangeArrowheads="1"/>
            </p:cNvSpPr>
            <p:nvPr/>
          </p:nvSpPr>
          <p:spPr bwMode="auto">
            <a:xfrm>
              <a:off x="5781645" y="1904768"/>
              <a:ext cx="466768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/>
                <a:t>1220.5</a:t>
              </a:r>
            </a:p>
          </p:txBody>
        </p:sp>
        <p:sp>
          <p:nvSpPr>
            <p:cNvPr id="3199" name="Rectangle 270"/>
            <p:cNvSpPr>
              <a:spLocks noChangeArrowheads="1"/>
            </p:cNvSpPr>
            <p:nvPr/>
          </p:nvSpPr>
          <p:spPr bwMode="auto">
            <a:xfrm>
              <a:off x="4372094" y="1819039"/>
              <a:ext cx="389828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/>
                <a:t>1050</a:t>
              </a:r>
            </a:p>
          </p:txBody>
        </p:sp>
        <p:sp>
          <p:nvSpPr>
            <p:cNvPr id="3200" name="Rectangle 271"/>
            <p:cNvSpPr>
              <a:spLocks noChangeArrowheads="1"/>
            </p:cNvSpPr>
            <p:nvPr/>
          </p:nvSpPr>
          <p:spPr bwMode="auto">
            <a:xfrm>
              <a:off x="5048330" y="4419481"/>
              <a:ext cx="526076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/>
                <a:t>- 1159.5</a:t>
              </a:r>
            </a:p>
          </p:txBody>
        </p:sp>
        <p:sp>
          <p:nvSpPr>
            <p:cNvPr id="3201" name="Rectangle 272"/>
            <p:cNvSpPr>
              <a:spLocks noChangeArrowheads="1"/>
            </p:cNvSpPr>
            <p:nvPr/>
          </p:nvSpPr>
          <p:spPr bwMode="auto">
            <a:xfrm>
              <a:off x="4399180" y="4813655"/>
              <a:ext cx="449137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/>
                <a:t>- 1050</a:t>
              </a:r>
            </a:p>
          </p:txBody>
        </p:sp>
        <p:sp>
          <p:nvSpPr>
            <p:cNvPr id="3202" name="Rectangle 276"/>
            <p:cNvSpPr>
              <a:spLocks noChangeArrowheads="1"/>
            </p:cNvSpPr>
            <p:nvPr/>
          </p:nvSpPr>
          <p:spPr bwMode="auto">
            <a:xfrm>
              <a:off x="5105477" y="2679959"/>
              <a:ext cx="466768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/>
                <a:t>1187.5</a:t>
              </a:r>
            </a:p>
          </p:txBody>
        </p:sp>
        <p:sp>
          <p:nvSpPr>
            <p:cNvPr id="3203" name="Rectangle 277"/>
            <p:cNvSpPr>
              <a:spLocks noChangeArrowheads="1"/>
            </p:cNvSpPr>
            <p:nvPr/>
          </p:nvSpPr>
          <p:spPr bwMode="auto">
            <a:xfrm>
              <a:off x="5750910" y="4051621"/>
              <a:ext cx="526076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/>
                <a:t>- 1187.5</a:t>
              </a:r>
            </a:p>
          </p:txBody>
        </p:sp>
        <p:sp>
          <p:nvSpPr>
            <p:cNvPr id="3204" name="Rectangle 278"/>
            <p:cNvSpPr>
              <a:spLocks noChangeArrowheads="1"/>
            </p:cNvSpPr>
            <p:nvPr/>
          </p:nvSpPr>
          <p:spPr bwMode="auto">
            <a:xfrm>
              <a:off x="4495912" y="2984773"/>
              <a:ext cx="338535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/>
                <a:t>375</a:t>
              </a:r>
            </a:p>
          </p:txBody>
        </p:sp>
        <p:sp>
          <p:nvSpPr>
            <p:cNvPr id="3205" name="Rectangle 279"/>
            <p:cNvSpPr>
              <a:spLocks noChangeArrowheads="1"/>
            </p:cNvSpPr>
            <p:nvPr/>
          </p:nvSpPr>
          <p:spPr bwMode="auto">
            <a:xfrm>
              <a:off x="4479047" y="3518197"/>
              <a:ext cx="397844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/>
                <a:t>- 375</a:t>
              </a:r>
            </a:p>
          </p:txBody>
        </p:sp>
        <p:cxnSp>
          <p:nvCxnSpPr>
            <p:cNvPr id="248" name="Straight Connector 247"/>
            <p:cNvCxnSpPr/>
            <p:nvPr/>
          </p:nvCxnSpPr>
          <p:spPr bwMode="auto">
            <a:xfrm>
              <a:off x="3590925" y="4429125"/>
              <a:ext cx="60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 bwMode="auto">
            <a:xfrm>
              <a:off x="3590925" y="2286000"/>
              <a:ext cx="60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84"/>
            <p:cNvCxnSpPr/>
            <p:nvPr/>
          </p:nvCxnSpPr>
          <p:spPr bwMode="auto">
            <a:xfrm flipV="1">
              <a:off x="4181475" y="2306638"/>
              <a:ext cx="0" cy="105568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/>
            <p:nvPr/>
          </p:nvCxnSpPr>
          <p:spPr bwMode="auto">
            <a:xfrm>
              <a:off x="4181475" y="3381375"/>
              <a:ext cx="0" cy="103822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0" name="Rectangle 293"/>
            <p:cNvSpPr>
              <a:spLocks noChangeArrowheads="1"/>
            </p:cNvSpPr>
            <p:nvPr/>
          </p:nvSpPr>
          <p:spPr bwMode="auto">
            <a:xfrm>
              <a:off x="3753003" y="2832366"/>
              <a:ext cx="338535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/>
                <a:t>630</a:t>
              </a:r>
            </a:p>
          </p:txBody>
        </p:sp>
        <p:sp>
          <p:nvSpPr>
            <p:cNvPr id="3211" name="Rectangle 294"/>
            <p:cNvSpPr>
              <a:spLocks noChangeArrowheads="1"/>
            </p:cNvSpPr>
            <p:nvPr/>
          </p:nvSpPr>
          <p:spPr bwMode="auto">
            <a:xfrm>
              <a:off x="3705381" y="3518197"/>
              <a:ext cx="397844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/>
                <a:t>- 630</a:t>
              </a:r>
            </a:p>
          </p:txBody>
        </p:sp>
        <p:cxnSp>
          <p:nvCxnSpPr>
            <p:cNvPr id="276" name="Straight Arrow Connector 275"/>
            <p:cNvCxnSpPr/>
            <p:nvPr/>
          </p:nvCxnSpPr>
          <p:spPr bwMode="auto">
            <a:xfrm>
              <a:off x="4038600" y="3619500"/>
              <a:ext cx="1524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Arrow Connector 297"/>
            <p:cNvCxnSpPr/>
            <p:nvPr/>
          </p:nvCxnSpPr>
          <p:spPr bwMode="auto">
            <a:xfrm>
              <a:off x="4038600" y="2933700"/>
              <a:ext cx="1524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4" name="Text Box 103"/>
            <p:cNvSpPr txBox="1">
              <a:spLocks noChangeArrowheads="1"/>
            </p:cNvSpPr>
            <p:nvPr/>
          </p:nvSpPr>
          <p:spPr bwMode="auto">
            <a:xfrm>
              <a:off x="2333996" y="5333922"/>
              <a:ext cx="3019255" cy="400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All Dimensions are in mm</a:t>
              </a:r>
              <a:endParaRPr lang="en-GB" sz="2000"/>
            </a:p>
          </p:txBody>
        </p:sp>
        <p:sp>
          <p:nvSpPr>
            <p:cNvPr id="3215" name="Rectangle 299"/>
            <p:cNvSpPr>
              <a:spLocks noChangeArrowheads="1"/>
            </p:cNvSpPr>
            <p:nvPr/>
          </p:nvSpPr>
          <p:spPr bwMode="auto">
            <a:xfrm>
              <a:off x="1829062" y="3184807"/>
              <a:ext cx="235949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/>
                <a:t>0</a:t>
              </a:r>
            </a:p>
          </p:txBody>
        </p:sp>
        <p:cxnSp>
          <p:nvCxnSpPr>
            <p:cNvPr id="301" name="Straight Connector 300"/>
            <p:cNvCxnSpPr/>
            <p:nvPr/>
          </p:nvCxnSpPr>
          <p:spPr bwMode="auto">
            <a:xfrm>
              <a:off x="2828925" y="2724150"/>
              <a:ext cx="2857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 bwMode="auto">
            <a:xfrm>
              <a:off x="2838450" y="3943350"/>
              <a:ext cx="2857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/>
            <p:nvPr/>
          </p:nvCxnSpPr>
          <p:spPr bwMode="auto">
            <a:xfrm flipV="1">
              <a:off x="3019425" y="2705100"/>
              <a:ext cx="0" cy="6508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/>
            <p:nvPr/>
          </p:nvCxnSpPr>
          <p:spPr bwMode="auto">
            <a:xfrm>
              <a:off x="3019425" y="3381375"/>
              <a:ext cx="0" cy="5238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0" name="Rectangle 304"/>
            <p:cNvSpPr>
              <a:spLocks noChangeArrowheads="1"/>
            </p:cNvSpPr>
            <p:nvPr/>
          </p:nvSpPr>
          <p:spPr bwMode="auto">
            <a:xfrm>
              <a:off x="2943424" y="3047819"/>
              <a:ext cx="338535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/>
                <a:t>390</a:t>
              </a:r>
            </a:p>
          </p:txBody>
        </p:sp>
        <p:sp>
          <p:nvSpPr>
            <p:cNvPr id="3221" name="Rectangle 305"/>
            <p:cNvSpPr>
              <a:spLocks noChangeArrowheads="1"/>
            </p:cNvSpPr>
            <p:nvPr/>
          </p:nvSpPr>
          <p:spPr bwMode="auto">
            <a:xfrm>
              <a:off x="2943424" y="3470569"/>
              <a:ext cx="397844" cy="21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/>
                <a:t>- 390</a:t>
              </a:r>
            </a:p>
          </p:txBody>
        </p:sp>
        <p:sp>
          <p:nvSpPr>
            <p:cNvPr id="3222" name="TextBox 280"/>
            <p:cNvSpPr txBox="1">
              <a:spLocks noChangeArrowheads="1"/>
            </p:cNvSpPr>
            <p:nvPr/>
          </p:nvSpPr>
          <p:spPr bwMode="auto">
            <a:xfrm>
              <a:off x="903288" y="-746536"/>
              <a:ext cx="5573712" cy="476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DIMENSIONS DETAILS OF TR, BV &amp; FFB COILS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1377</Words>
  <Application>Microsoft Office PowerPoint</Application>
  <PresentationFormat>On-screen Show (4:3)</PresentationFormat>
  <Paragraphs>404</Paragraphs>
  <Slides>36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1_Custom Design</vt:lpstr>
      <vt:lpstr>Custom Design</vt:lpstr>
      <vt:lpstr>ADITYA – ELECTRICAL SUBSYSTEMS</vt:lpstr>
      <vt:lpstr>ADITYA –  A JOURNEY THROUGH THREE DECADES</vt:lpstr>
      <vt:lpstr>ADITYA –  A JOURNEY THROUGH THREE DECADES</vt:lpstr>
      <vt:lpstr>ADITYA –  A JOURNEY THROUGH THREE DECADES</vt:lpstr>
      <vt:lpstr>ADITYA –  A JOURNEY THROUGH THREE DECADES</vt:lpstr>
      <vt:lpstr>ADITYA – ELECTRICAL SUBSYSTEMS</vt:lpstr>
      <vt:lpstr>ADITYA – ELECTRICAL SUBSYSTEMS</vt:lpstr>
      <vt:lpstr>SYSTEM PARAMETERS OF ADITYA</vt:lpstr>
      <vt:lpstr>PowerPoint Presentation</vt:lpstr>
      <vt:lpstr>PowerPoint Presentation</vt:lpstr>
      <vt:lpstr>OHMIC &amp; VERTICAL COIL CAPACITOR BANK BASED PULSED POWER SYSTEMS</vt:lpstr>
      <vt:lpstr>SALIENT DESIGN FEATURES OF OHMIC CAPACITOR BANK</vt:lpstr>
      <vt:lpstr>SCHEMATIC OF 250KJ CAPACITOR BANK FOR OHMIC SYSTEM</vt:lpstr>
      <vt:lpstr>BLOCK DIAGRAM OF IGNITRON TRIGGER SCHEME</vt:lpstr>
      <vt:lpstr>SCHEMATIC OF OHMIC SYSTEM ALONG WITH TRIGGER SYSTEM</vt:lpstr>
      <vt:lpstr>SECONDARY VACUUM LOOP VOLTAGE MEASURED BY FLUX LOOP AND PRIMARY CURENT</vt:lpstr>
      <vt:lpstr> Loop voltage comparison in vacuum shot  </vt:lpstr>
      <vt:lpstr> Discharge comparison with &amp; without additional capacitors  </vt:lpstr>
      <vt:lpstr>SALIENT DESIGN FEATURES OF VERTICAL FIELD &amp; PDC CAPACITOR BANK</vt:lpstr>
      <vt:lpstr>FRONT VIEW OF VF CAPACITOR BANK</vt:lpstr>
      <vt:lpstr>FRONT VIEW OF PDC POWER SYSTEM</vt:lpstr>
      <vt:lpstr>SECOND HARMONIC ECR EXPERIMENTS IN ADITYA</vt:lpstr>
      <vt:lpstr>BLOCK DIAGRAM OF PULSED MICROWAVE SOURCE</vt:lpstr>
      <vt:lpstr>ADITYA – TOKAMAK WITH ECR SYSTEM</vt:lpstr>
      <vt:lpstr>EXPERIMENTAL SETUP ALONGWITH MICROWAVE POWER AND ELECTRON DENSITY</vt:lpstr>
      <vt:lpstr>Temporal Evolution of Electron Density Vs. Pressure</vt:lpstr>
      <vt:lpstr>Temporal Evolution of Electron Density Vs. Pressure</vt:lpstr>
      <vt:lpstr>Shot No: 97495 – MTS (4)</vt:lpstr>
      <vt:lpstr>Neutral Break-Down measurements Vs Pressure</vt:lpstr>
      <vt:lpstr>Shot No: 97495 – ECR- ON</vt:lpstr>
      <vt:lpstr>Typical ECR Assisted Start-up Plasma Discharge</vt:lpstr>
      <vt:lpstr>Multi-track (H-alpha) results</vt:lpstr>
      <vt:lpstr>CCD Camera Images of Evolution of the Plasma Discharge</vt:lpstr>
      <vt:lpstr>FRONT VIEW OF ECR POWER SUPPLY</vt:lpstr>
      <vt:lpstr>CONCLUSION</vt:lpstr>
      <vt:lpstr>ACKNOWLEDGEMENTS   VACUUM GROUP  ATOG &amp;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Program</cp:lastModifiedBy>
  <cp:revision>149</cp:revision>
  <dcterms:created xsi:type="dcterms:W3CDTF">2020-01-12T07:57:42Z</dcterms:created>
  <dcterms:modified xsi:type="dcterms:W3CDTF">2020-01-28T05:13:45Z</dcterms:modified>
</cp:coreProperties>
</file>